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649" r:id="rId2"/>
    <p:sldMasterId id="2147483653" r:id="rId3"/>
    <p:sldMasterId id="2147483655" r:id="rId4"/>
    <p:sldMasterId id="2147483729" r:id="rId5"/>
    <p:sldMasterId id="2147483731" r:id="rId6"/>
  </p:sldMasterIdLst>
  <p:notesMasterIdLst>
    <p:notesMasterId r:id="rId28"/>
  </p:notesMasterIdLst>
  <p:handoutMasterIdLst>
    <p:handoutMasterId r:id="rId29"/>
  </p:handoutMasterIdLst>
  <p:sldIdLst>
    <p:sldId id="421" r:id="rId7"/>
    <p:sldId id="666" r:id="rId8"/>
    <p:sldId id="662" r:id="rId9"/>
    <p:sldId id="665" r:id="rId10"/>
    <p:sldId id="668" r:id="rId11"/>
    <p:sldId id="669" r:id="rId12"/>
    <p:sldId id="670" r:id="rId13"/>
    <p:sldId id="671" r:id="rId14"/>
    <p:sldId id="672" r:id="rId15"/>
    <p:sldId id="678" r:id="rId16"/>
    <p:sldId id="679" r:id="rId17"/>
    <p:sldId id="680" r:id="rId18"/>
    <p:sldId id="688" r:id="rId19"/>
    <p:sldId id="681" r:id="rId20"/>
    <p:sldId id="689" r:id="rId21"/>
    <p:sldId id="683" r:id="rId22"/>
    <p:sldId id="685" r:id="rId23"/>
    <p:sldId id="686" r:id="rId24"/>
    <p:sldId id="690" r:id="rId25"/>
    <p:sldId id="691" r:id="rId26"/>
    <p:sldId id="677" r:id="rId27"/>
  </p:sldIdLst>
  <p:sldSz cx="10080625" cy="5670550"/>
  <p:notesSz cx="6797675" cy="9926638"/>
  <p:custDataLst>
    <p:tags r:id="rId30"/>
  </p:custDataLst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80"/>
    <a:srgbClr val="98DE9A"/>
    <a:srgbClr val="C5F3F9"/>
    <a:srgbClr val="79AEFD"/>
    <a:srgbClr val="007434"/>
    <a:srgbClr val="68CA06"/>
    <a:srgbClr val="FF3300"/>
    <a:srgbClr val="3399FF"/>
    <a:srgbClr val="00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1" autoAdjust="0"/>
    <p:restoredTop sz="85965" autoAdjust="0"/>
  </p:normalViewPr>
  <p:slideViewPr>
    <p:cSldViewPr>
      <p:cViewPr varScale="1">
        <p:scale>
          <a:sx n="75" d="100"/>
          <a:sy n="75" d="100"/>
        </p:scale>
        <p:origin x="53" y="245"/>
      </p:cViewPr>
      <p:guideLst>
        <p:guide orient="horz" pos="1786"/>
        <p:guide pos="317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47" d="100"/>
          <a:sy n="147" d="100"/>
        </p:scale>
        <p:origin x="-6896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D4A4E-70B6-4F13-BF4B-06DDF018550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C269CF89-F1D4-4C4A-875A-50957291A4D7}">
      <dgm:prSet phldrT="[Text]" custT="1"/>
      <dgm:spPr>
        <a:solidFill>
          <a:schemeClr val="accent3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b="1" dirty="0"/>
            <a:t>GNSS</a:t>
          </a:r>
        </a:p>
        <a:p>
          <a:r>
            <a:rPr lang="en-US" sz="1600" b="0" dirty="0"/>
            <a:t>PTP G.8275.1</a:t>
          </a:r>
        </a:p>
      </dgm:t>
    </dgm:pt>
    <dgm:pt modelId="{58EC6605-A735-4CC3-AEB0-87DEB64382B5}" type="parTrans" cxnId="{EC510129-92DA-4AEF-9CF4-411FF4FDB44B}">
      <dgm:prSet/>
      <dgm:spPr/>
      <dgm:t>
        <a:bodyPr/>
        <a:lstStyle/>
        <a:p>
          <a:endParaRPr lang="en-US"/>
        </a:p>
      </dgm:t>
    </dgm:pt>
    <dgm:pt modelId="{A8B54A4F-08B4-4738-A26C-5D83CE6E4EE9}" type="sibTrans" cxnId="{EC510129-92DA-4AEF-9CF4-411FF4FDB44B}">
      <dgm:prSet/>
      <dgm:spPr/>
      <dgm:t>
        <a:bodyPr/>
        <a:lstStyle/>
        <a:p>
          <a:endParaRPr lang="en-US"/>
        </a:p>
      </dgm:t>
    </dgm:pt>
    <dgm:pt modelId="{3E416E64-D1B1-454E-8CF7-62D0A22E8D03}">
      <dgm:prSet phldrT="[Text]" custT="1"/>
      <dgm:spPr>
        <a:solidFill>
          <a:schemeClr val="accent3">
            <a:lumMod val="75000"/>
            <a:alpha val="90000"/>
          </a:schemeClr>
        </a:solidFill>
        <a:ln>
          <a:noFill/>
        </a:ln>
      </dgm:spPr>
      <dgm:t>
        <a:bodyPr/>
        <a:lstStyle/>
        <a:p>
          <a:endParaRPr lang="en-US" sz="1600" b="1" dirty="0"/>
        </a:p>
        <a:p>
          <a:r>
            <a:rPr lang="en-US" sz="1600" b="1" dirty="0"/>
            <a:t>GNSS</a:t>
          </a:r>
        </a:p>
        <a:p>
          <a:r>
            <a:rPr lang="en-US" sz="1600" b="1" dirty="0"/>
            <a:t>PTP G.8275.1</a:t>
          </a:r>
        </a:p>
        <a:p>
          <a:r>
            <a:rPr lang="en-US" sz="1500" dirty="0"/>
            <a:t>PTP G.8275.2</a:t>
          </a:r>
        </a:p>
        <a:p>
          <a:endParaRPr lang="en-US" sz="1500" dirty="0"/>
        </a:p>
      </dgm:t>
    </dgm:pt>
    <dgm:pt modelId="{9BA073E1-86FC-4870-A314-D8194CFB7865}" type="parTrans" cxnId="{F630B9D8-BF03-4E84-98BA-B9192A753B91}">
      <dgm:prSet/>
      <dgm:spPr/>
      <dgm:t>
        <a:bodyPr/>
        <a:lstStyle/>
        <a:p>
          <a:endParaRPr lang="en-US"/>
        </a:p>
      </dgm:t>
    </dgm:pt>
    <dgm:pt modelId="{4B6662A5-2B24-43CE-A7B2-29B46306070E}" type="sibTrans" cxnId="{F630B9D8-BF03-4E84-98BA-B9192A753B91}">
      <dgm:prSet/>
      <dgm:spPr/>
      <dgm:t>
        <a:bodyPr/>
        <a:lstStyle/>
        <a:p>
          <a:endParaRPr lang="en-US"/>
        </a:p>
      </dgm:t>
    </dgm:pt>
    <dgm:pt modelId="{A095E1CD-27F5-4915-A07D-1FAF0A1D79EE}">
      <dgm:prSet phldrT="[Text]" custT="1"/>
      <dgm:spPr>
        <a:solidFill>
          <a:schemeClr val="accent3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500" b="1" dirty="0">
              <a:solidFill>
                <a:schemeClr val="tx1"/>
              </a:solidFill>
            </a:rPr>
            <a:t>GNSS</a:t>
          </a:r>
        </a:p>
        <a:p>
          <a:r>
            <a:rPr lang="en-US" sz="1500" b="0" dirty="0">
              <a:solidFill>
                <a:schemeClr val="accent3">
                  <a:lumMod val="95000"/>
                </a:schemeClr>
              </a:solidFill>
            </a:rPr>
            <a:t>PTP G.8275.1</a:t>
          </a:r>
        </a:p>
        <a:p>
          <a:r>
            <a:rPr lang="en-US" sz="1600" b="1" dirty="0"/>
            <a:t>PTP G.8275.2</a:t>
          </a:r>
        </a:p>
      </dgm:t>
    </dgm:pt>
    <dgm:pt modelId="{0D704CB7-561E-4BFA-9ED3-FD6475C4FE1E}" type="parTrans" cxnId="{029F818B-5EF5-4E9C-A1FE-11263143CBC3}">
      <dgm:prSet/>
      <dgm:spPr/>
      <dgm:t>
        <a:bodyPr/>
        <a:lstStyle/>
        <a:p>
          <a:endParaRPr lang="en-US"/>
        </a:p>
      </dgm:t>
    </dgm:pt>
    <dgm:pt modelId="{DA3BC081-880F-43FB-9540-31716284A81C}" type="sibTrans" cxnId="{029F818B-5EF5-4E9C-A1FE-11263143CBC3}">
      <dgm:prSet/>
      <dgm:spPr/>
      <dgm:t>
        <a:bodyPr/>
        <a:lstStyle/>
        <a:p>
          <a:endParaRPr lang="en-US"/>
        </a:p>
      </dgm:t>
    </dgm:pt>
    <dgm:pt modelId="{CACE92A3-6724-4ED1-978F-519EEECE240A}" type="pres">
      <dgm:prSet presAssocID="{83CD4A4E-70B6-4F13-BF4B-06DDF018550A}" presName="Name0" presStyleCnt="0">
        <dgm:presLayoutVars>
          <dgm:dir/>
          <dgm:resizeHandles val="exact"/>
        </dgm:presLayoutVars>
      </dgm:prSet>
      <dgm:spPr/>
    </dgm:pt>
    <dgm:pt modelId="{0D204236-3B6D-425E-B4BC-50DC227005C4}" type="pres">
      <dgm:prSet presAssocID="{C269CF89-F1D4-4C4A-875A-50957291A4D7}" presName="composite" presStyleCnt="0"/>
      <dgm:spPr/>
    </dgm:pt>
    <dgm:pt modelId="{2EED5214-CE17-4ADA-A4CF-5C239CBBACE1}" type="pres">
      <dgm:prSet presAssocID="{C269CF89-F1D4-4C4A-875A-50957291A4D7}" presName="bgChev" presStyleLbl="node1" presStyleIdx="0" presStyleCnt="3" custLinFactNeighborX="2378" custLinFactNeighborY="30618"/>
      <dgm:spPr>
        <a:solidFill>
          <a:schemeClr val="tx2">
            <a:lumMod val="65000"/>
            <a:lumOff val="35000"/>
          </a:schemeClr>
        </a:solidFill>
        <a:ln>
          <a:noFill/>
        </a:ln>
      </dgm:spPr>
    </dgm:pt>
    <dgm:pt modelId="{3DB496FB-132D-4CA2-A920-18F534BD5762}" type="pres">
      <dgm:prSet presAssocID="{C269CF89-F1D4-4C4A-875A-50957291A4D7}" presName="txNode" presStyleLbl="fgAcc1" presStyleIdx="0" presStyleCnt="3" custLinFactY="3799" custLinFactNeighborX="1421" custLinFactNeighborY="100000">
        <dgm:presLayoutVars>
          <dgm:bulletEnabled val="1"/>
        </dgm:presLayoutVars>
      </dgm:prSet>
      <dgm:spPr/>
    </dgm:pt>
    <dgm:pt modelId="{2450E35C-144E-4355-AA47-8FA2E916822D}" type="pres">
      <dgm:prSet presAssocID="{A8B54A4F-08B4-4738-A26C-5D83CE6E4EE9}" presName="compositeSpace" presStyleCnt="0"/>
      <dgm:spPr/>
    </dgm:pt>
    <dgm:pt modelId="{C79FF5FD-BB8E-4DD1-BF4B-07120A01AFD6}" type="pres">
      <dgm:prSet presAssocID="{3E416E64-D1B1-454E-8CF7-62D0A22E8D03}" presName="composite" presStyleCnt="0"/>
      <dgm:spPr/>
    </dgm:pt>
    <dgm:pt modelId="{DD830537-702D-4766-948D-CFA187903523}" type="pres">
      <dgm:prSet presAssocID="{3E416E64-D1B1-454E-8CF7-62D0A22E8D03}" presName="bgChev" presStyleLbl="node1" presStyleIdx="1" presStyleCnt="3" custLinFactNeighborX="-5645" custLinFactNeighborY="30637"/>
      <dgm:spPr>
        <a:solidFill>
          <a:schemeClr val="tx2">
            <a:lumMod val="65000"/>
            <a:lumOff val="35000"/>
          </a:schemeClr>
        </a:solidFill>
        <a:ln>
          <a:noFill/>
        </a:ln>
      </dgm:spPr>
    </dgm:pt>
    <dgm:pt modelId="{A3FD9208-4B7B-4FA7-A6A9-D18088834F1A}" type="pres">
      <dgm:prSet presAssocID="{3E416E64-D1B1-454E-8CF7-62D0A22E8D03}" presName="txNode" presStyleLbl="fgAcc1" presStyleIdx="1" presStyleCnt="3" custLinFactNeighborY="97390">
        <dgm:presLayoutVars>
          <dgm:bulletEnabled val="1"/>
        </dgm:presLayoutVars>
      </dgm:prSet>
      <dgm:spPr/>
    </dgm:pt>
    <dgm:pt modelId="{B10BE9C8-8660-4159-A3BC-A34D272E1913}" type="pres">
      <dgm:prSet presAssocID="{4B6662A5-2B24-43CE-A7B2-29B46306070E}" presName="compositeSpace" presStyleCnt="0"/>
      <dgm:spPr/>
    </dgm:pt>
    <dgm:pt modelId="{D6216FEF-97DB-4CAE-B593-86B18EF21956}" type="pres">
      <dgm:prSet presAssocID="{A095E1CD-27F5-4915-A07D-1FAF0A1D79EE}" presName="composite" presStyleCnt="0"/>
      <dgm:spPr/>
    </dgm:pt>
    <dgm:pt modelId="{D2C12592-8ECA-4519-BDBD-0E957B709AFB}" type="pres">
      <dgm:prSet presAssocID="{A095E1CD-27F5-4915-A07D-1FAF0A1D79EE}" presName="bgChev" presStyleLbl="node1" presStyleIdx="2" presStyleCnt="3" custLinFactNeighborX="-13400" custLinFactNeighborY="30618"/>
      <dgm:spPr>
        <a:solidFill>
          <a:schemeClr val="tx2">
            <a:lumMod val="65000"/>
            <a:lumOff val="35000"/>
          </a:schemeClr>
        </a:solidFill>
        <a:ln>
          <a:noFill/>
        </a:ln>
      </dgm:spPr>
    </dgm:pt>
    <dgm:pt modelId="{690BDEFA-C24E-4691-BE93-7A420CE680B2}" type="pres">
      <dgm:prSet presAssocID="{A095E1CD-27F5-4915-A07D-1FAF0A1D79EE}" presName="txNode" presStyleLbl="fgAcc1" presStyleIdx="2" presStyleCnt="3" custLinFactNeighborY="97390">
        <dgm:presLayoutVars>
          <dgm:bulletEnabled val="1"/>
        </dgm:presLayoutVars>
      </dgm:prSet>
      <dgm:spPr/>
    </dgm:pt>
  </dgm:ptLst>
  <dgm:cxnLst>
    <dgm:cxn modelId="{78633F03-A336-480F-8B34-6F4DF641B3B9}" type="presOf" srcId="{C269CF89-F1D4-4C4A-875A-50957291A4D7}" destId="{3DB496FB-132D-4CA2-A920-18F534BD5762}" srcOrd="0" destOrd="0" presId="urn:microsoft.com/office/officeart/2005/8/layout/chevronAccent+Icon"/>
    <dgm:cxn modelId="{EC510129-92DA-4AEF-9CF4-411FF4FDB44B}" srcId="{83CD4A4E-70B6-4F13-BF4B-06DDF018550A}" destId="{C269CF89-F1D4-4C4A-875A-50957291A4D7}" srcOrd="0" destOrd="0" parTransId="{58EC6605-A735-4CC3-AEB0-87DEB64382B5}" sibTransId="{A8B54A4F-08B4-4738-A26C-5D83CE6E4EE9}"/>
    <dgm:cxn modelId="{36C6E85F-3B44-4A3E-863C-C6A360948DD1}" type="presOf" srcId="{3E416E64-D1B1-454E-8CF7-62D0A22E8D03}" destId="{A3FD9208-4B7B-4FA7-A6A9-D18088834F1A}" srcOrd="0" destOrd="0" presId="urn:microsoft.com/office/officeart/2005/8/layout/chevronAccent+Icon"/>
    <dgm:cxn modelId="{029F818B-5EF5-4E9C-A1FE-11263143CBC3}" srcId="{83CD4A4E-70B6-4F13-BF4B-06DDF018550A}" destId="{A095E1CD-27F5-4915-A07D-1FAF0A1D79EE}" srcOrd="2" destOrd="0" parTransId="{0D704CB7-561E-4BFA-9ED3-FD6475C4FE1E}" sibTransId="{DA3BC081-880F-43FB-9540-31716284A81C}"/>
    <dgm:cxn modelId="{1EA9F6C2-61C2-415F-B5E5-553A5669104E}" type="presOf" srcId="{83CD4A4E-70B6-4F13-BF4B-06DDF018550A}" destId="{CACE92A3-6724-4ED1-978F-519EEECE240A}" srcOrd="0" destOrd="0" presId="urn:microsoft.com/office/officeart/2005/8/layout/chevronAccent+Icon"/>
    <dgm:cxn modelId="{CC87F9C2-587B-4454-8443-E44D682B3EF9}" type="presOf" srcId="{A095E1CD-27F5-4915-A07D-1FAF0A1D79EE}" destId="{690BDEFA-C24E-4691-BE93-7A420CE680B2}" srcOrd="0" destOrd="0" presId="urn:microsoft.com/office/officeart/2005/8/layout/chevronAccent+Icon"/>
    <dgm:cxn modelId="{F630B9D8-BF03-4E84-98BA-B9192A753B91}" srcId="{83CD4A4E-70B6-4F13-BF4B-06DDF018550A}" destId="{3E416E64-D1B1-454E-8CF7-62D0A22E8D03}" srcOrd="1" destOrd="0" parTransId="{9BA073E1-86FC-4870-A314-D8194CFB7865}" sibTransId="{4B6662A5-2B24-43CE-A7B2-29B46306070E}"/>
    <dgm:cxn modelId="{C09BEEA7-DFC5-4993-B664-FE1C7555325F}" type="presParOf" srcId="{CACE92A3-6724-4ED1-978F-519EEECE240A}" destId="{0D204236-3B6D-425E-B4BC-50DC227005C4}" srcOrd="0" destOrd="0" presId="urn:microsoft.com/office/officeart/2005/8/layout/chevronAccent+Icon"/>
    <dgm:cxn modelId="{3CF0C070-0339-44D4-835D-59798B7FE623}" type="presParOf" srcId="{0D204236-3B6D-425E-B4BC-50DC227005C4}" destId="{2EED5214-CE17-4ADA-A4CF-5C239CBBACE1}" srcOrd="0" destOrd="0" presId="urn:microsoft.com/office/officeart/2005/8/layout/chevronAccent+Icon"/>
    <dgm:cxn modelId="{D5441FDB-8E0B-4B15-AF44-B57CFE8D52F1}" type="presParOf" srcId="{0D204236-3B6D-425E-B4BC-50DC227005C4}" destId="{3DB496FB-132D-4CA2-A920-18F534BD5762}" srcOrd="1" destOrd="0" presId="urn:microsoft.com/office/officeart/2005/8/layout/chevronAccent+Icon"/>
    <dgm:cxn modelId="{636396C2-725F-4047-825E-D7354F2DCF4A}" type="presParOf" srcId="{CACE92A3-6724-4ED1-978F-519EEECE240A}" destId="{2450E35C-144E-4355-AA47-8FA2E916822D}" srcOrd="1" destOrd="0" presId="urn:microsoft.com/office/officeart/2005/8/layout/chevronAccent+Icon"/>
    <dgm:cxn modelId="{2356B1FD-294D-4E43-9CB1-97548F44DA04}" type="presParOf" srcId="{CACE92A3-6724-4ED1-978F-519EEECE240A}" destId="{C79FF5FD-BB8E-4DD1-BF4B-07120A01AFD6}" srcOrd="2" destOrd="0" presId="urn:microsoft.com/office/officeart/2005/8/layout/chevronAccent+Icon"/>
    <dgm:cxn modelId="{2205F8B1-AC79-4BAC-BA9F-F0040C6C5854}" type="presParOf" srcId="{C79FF5FD-BB8E-4DD1-BF4B-07120A01AFD6}" destId="{DD830537-702D-4766-948D-CFA187903523}" srcOrd="0" destOrd="0" presId="urn:microsoft.com/office/officeart/2005/8/layout/chevronAccent+Icon"/>
    <dgm:cxn modelId="{98A4DAC8-611D-48BA-9312-062856E6D6AC}" type="presParOf" srcId="{C79FF5FD-BB8E-4DD1-BF4B-07120A01AFD6}" destId="{A3FD9208-4B7B-4FA7-A6A9-D18088834F1A}" srcOrd="1" destOrd="0" presId="urn:microsoft.com/office/officeart/2005/8/layout/chevronAccent+Icon"/>
    <dgm:cxn modelId="{ED6BF885-B54E-4E2E-A18B-D91AB5370FDA}" type="presParOf" srcId="{CACE92A3-6724-4ED1-978F-519EEECE240A}" destId="{B10BE9C8-8660-4159-A3BC-A34D272E1913}" srcOrd="3" destOrd="0" presId="urn:microsoft.com/office/officeart/2005/8/layout/chevronAccent+Icon"/>
    <dgm:cxn modelId="{500E9655-163D-4AA1-B8A7-BAC4BF6E49CB}" type="presParOf" srcId="{CACE92A3-6724-4ED1-978F-519EEECE240A}" destId="{D6216FEF-97DB-4CAE-B593-86B18EF21956}" srcOrd="4" destOrd="0" presId="urn:microsoft.com/office/officeart/2005/8/layout/chevronAccent+Icon"/>
    <dgm:cxn modelId="{26EF9509-B508-42EE-9CF1-724CA353ADD9}" type="presParOf" srcId="{D6216FEF-97DB-4CAE-B593-86B18EF21956}" destId="{D2C12592-8ECA-4519-BDBD-0E957B709AFB}" srcOrd="0" destOrd="0" presId="urn:microsoft.com/office/officeart/2005/8/layout/chevronAccent+Icon"/>
    <dgm:cxn modelId="{41C576EC-9EE8-4690-A381-6B746B0C4B0B}" type="presParOf" srcId="{D6216FEF-97DB-4CAE-B593-86B18EF21956}" destId="{690BDEFA-C24E-4691-BE93-7A420CE680B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D5214-CE17-4ADA-A4CF-5C239CBBACE1}">
      <dsp:nvSpPr>
        <dsp:cNvPr id="0" name=""/>
        <dsp:cNvSpPr/>
      </dsp:nvSpPr>
      <dsp:spPr>
        <a:xfrm>
          <a:off x="47841" y="900987"/>
          <a:ext cx="1978716" cy="763784"/>
        </a:xfrm>
        <a:prstGeom prst="chevron">
          <a:avLst>
            <a:gd name="adj" fmla="val 40000"/>
          </a:avLst>
        </a:prstGeom>
        <a:solidFill>
          <a:schemeClr val="tx2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496FB-132D-4CA2-A920-18F534BD5762}">
      <dsp:nvSpPr>
        <dsp:cNvPr id="0" name=""/>
        <dsp:cNvSpPr/>
      </dsp:nvSpPr>
      <dsp:spPr>
        <a:xfrm>
          <a:off x="552189" y="1525210"/>
          <a:ext cx="1670916" cy="763784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GNSS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PTP G.8275.1</a:t>
          </a:r>
        </a:p>
      </dsp:txBody>
      <dsp:txXfrm>
        <a:off x="574559" y="1547580"/>
        <a:ext cx="1626176" cy="719044"/>
      </dsp:txXfrm>
    </dsp:sp>
    <dsp:sp modelId="{DD830537-702D-4766-948D-CFA187903523}">
      <dsp:nvSpPr>
        <dsp:cNvPr id="0" name=""/>
        <dsp:cNvSpPr/>
      </dsp:nvSpPr>
      <dsp:spPr>
        <a:xfrm>
          <a:off x="2149222" y="901132"/>
          <a:ext cx="1978716" cy="763784"/>
        </a:xfrm>
        <a:prstGeom prst="chevron">
          <a:avLst>
            <a:gd name="adj" fmla="val 40000"/>
          </a:avLst>
        </a:prstGeom>
        <a:solidFill>
          <a:schemeClr val="tx2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D9208-4B7B-4FA7-A6A9-D18088834F1A}">
      <dsp:nvSpPr>
        <dsp:cNvPr id="0" name=""/>
        <dsp:cNvSpPr/>
      </dsp:nvSpPr>
      <dsp:spPr>
        <a:xfrm>
          <a:off x="2788579" y="1525210"/>
          <a:ext cx="1670916" cy="763784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GNSS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PTP G.8275.1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PTP G.8275.2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810949" y="1547580"/>
        <a:ext cx="1626176" cy="719044"/>
      </dsp:txXfrm>
    </dsp:sp>
    <dsp:sp modelId="{D2C12592-8ECA-4519-BDBD-0E957B709AFB}">
      <dsp:nvSpPr>
        <dsp:cNvPr id="0" name=""/>
        <dsp:cNvSpPr/>
      </dsp:nvSpPr>
      <dsp:spPr>
        <a:xfrm>
          <a:off x="4255907" y="900987"/>
          <a:ext cx="1978716" cy="763784"/>
        </a:xfrm>
        <a:prstGeom prst="chevron">
          <a:avLst>
            <a:gd name="adj" fmla="val 40000"/>
          </a:avLst>
        </a:prstGeom>
        <a:solidFill>
          <a:schemeClr val="tx2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BDEFA-C24E-4691-BE93-7A420CE680B2}">
      <dsp:nvSpPr>
        <dsp:cNvPr id="0" name=""/>
        <dsp:cNvSpPr/>
      </dsp:nvSpPr>
      <dsp:spPr>
        <a:xfrm>
          <a:off x="5048713" y="1525210"/>
          <a:ext cx="1670916" cy="763784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GNSS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solidFill>
                <a:schemeClr val="accent3">
                  <a:lumMod val="95000"/>
                </a:schemeClr>
              </a:solidFill>
            </a:rPr>
            <a:t>PTP G.8275.1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PTP G.8275.2</a:t>
          </a:r>
        </a:p>
      </dsp:txBody>
      <dsp:txXfrm>
        <a:off x="5071083" y="1547580"/>
        <a:ext cx="1626176" cy="719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PT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PT" alt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PT" alt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0883F9-29A0-41D9-890D-9C0D90F50021}" type="slidenum">
              <a:rPr lang="pt-PT" altLang="en-US"/>
              <a:pPr/>
              <a:t>‹#›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22243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PT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PT" alt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noProof="0"/>
              <a:t>Click to edit Master text styles</a:t>
            </a:r>
          </a:p>
          <a:p>
            <a:pPr lvl="1"/>
            <a:r>
              <a:rPr lang="pt-PT" altLang="en-US" noProof="0"/>
              <a:t>Second level</a:t>
            </a:r>
          </a:p>
          <a:p>
            <a:pPr lvl="2"/>
            <a:r>
              <a:rPr lang="pt-PT" altLang="en-US" noProof="0"/>
              <a:t>Third level</a:t>
            </a:r>
          </a:p>
          <a:p>
            <a:pPr lvl="3"/>
            <a:r>
              <a:rPr lang="pt-PT" altLang="en-US" noProof="0"/>
              <a:t>Fourth level</a:t>
            </a:r>
          </a:p>
          <a:p>
            <a:pPr lvl="4"/>
            <a:r>
              <a:rPr lang="pt-PT" alt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PT" alt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544CB2-7A95-4DA0-B56A-0EF824350097}" type="slidenum">
              <a:rPr lang="pt-PT" altLang="en-US"/>
              <a:pPr/>
              <a:t>‹#›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2821044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66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026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6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61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735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2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NGFI architectures : node processing time</a:t>
            </a:r>
          </a:p>
          <a:p>
            <a:r>
              <a:rPr lang="en-GB" noProof="0" dirty="0"/>
              <a:t>ITU-T G.8273.2 Class T-BC and T-TSC class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14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/>
              <a:t>Besides slide does not mention, test performed let us understand that RAN equipment with GNSS built-in does not implement G.8275.2 T-TSC-A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570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811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001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94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8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NOS</a:t>
            </a:r>
            <a:r>
              <a:rPr lang="en-GB" baseline="0" noProof="0" dirty="0"/>
              <a:t> use case , profile G.8275.1 is not easy to implemented due to MBH installed base HW… some hardware does not support PTP G.8275.1 profile, even support it is not compliant with G.8273.2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9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Combination</a:t>
            </a:r>
            <a:r>
              <a:rPr lang="en-GB" baseline="0" noProof="0" dirty="0"/>
              <a:t> of G8275.2 + SyncE depend from radio vendor.</a:t>
            </a:r>
          </a:p>
          <a:p>
            <a:r>
              <a:rPr lang="en-GB" baseline="0" noProof="0" dirty="0"/>
              <a:t>Besides slide does not mention, test performed let us understand that RAN equipment with GNSS built-in does not implement G.8275.2 T-TSC-A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3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0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Besides RAN Support SyncE and have builtin GNSS receiver, it is not clear that </a:t>
            </a:r>
            <a:r>
              <a:rPr lang="pt-PT" dirty="0" err="1"/>
              <a:t>enhanced</a:t>
            </a:r>
            <a:r>
              <a:rPr lang="pt-PT" dirty="0"/>
              <a:t> </a:t>
            </a:r>
            <a:r>
              <a:rPr lang="pt-PT" dirty="0" err="1"/>
              <a:t>holdover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achieved</a:t>
            </a:r>
            <a:r>
              <a:rPr lang="pt-PT" dirty="0"/>
              <a:t> </a:t>
            </a:r>
            <a:r>
              <a:rPr lang="pt-PT" dirty="0" err="1"/>
              <a:t>under</a:t>
            </a:r>
            <a:r>
              <a:rPr lang="pt-PT" dirty="0"/>
              <a:t> </a:t>
            </a:r>
            <a:r>
              <a:rPr lang="pt-PT" dirty="0" err="1"/>
              <a:t>circumstances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GNSS </a:t>
            </a:r>
            <a:r>
              <a:rPr lang="pt-PT" dirty="0" err="1"/>
              <a:t>fail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SyncE.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17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07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38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44CB2-7A95-4DA0-B56A-0EF824350097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7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4DD30-66D5-49E8-8535-FF491B2B7862}" type="slidenum">
              <a:rPr lang="pt-PT" altLang="en-US"/>
              <a:pPr/>
              <a:t>‹#›</a:t>
            </a:fld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14510911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356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7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27415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15900" y="1106488"/>
            <a:ext cx="9693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169"/>
          <p:cNvSpPr>
            <a:spLocks noChangeArrowheads="1"/>
          </p:cNvSpPr>
          <p:nvPr userDrawn="1"/>
        </p:nvSpPr>
        <p:spPr bwMode="auto">
          <a:xfrm>
            <a:off x="9648825" y="5360988"/>
            <a:ext cx="1714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F0A43-8E6E-45EA-B7FC-F057A8E923D0}" type="slidenum">
              <a:rPr lang="pt-PT" altLang="en-US" sz="1000">
                <a:solidFill>
                  <a:srgbClr val="716F6E"/>
                </a:solidFill>
                <a:latin typeface="Azo Sans" pitchFamily="34" charset="0"/>
              </a:rPr>
              <a:pPr eaLnBrk="1" hangingPunct="1"/>
              <a:t>‹#›</a:t>
            </a:fld>
            <a:endParaRPr lang="pt-PT" altLang="en-US" sz="1000">
              <a:solidFill>
                <a:srgbClr val="716F6E"/>
              </a:solidFill>
              <a:latin typeface="Azo Sans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3537" y="98971"/>
            <a:ext cx="119538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 userDrawn="1"/>
        </p:nvSpPr>
        <p:spPr>
          <a:xfrm>
            <a:off x="363537" y="5360988"/>
            <a:ext cx="1195387" cy="153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87027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3595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9652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9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9385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4.vml"/><Relationship Id="rId7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100965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58" descr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0774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5164138"/>
            <a:ext cx="2352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B5DC308-E99C-47D6-B2E8-DD1184F32724}" type="slidenum">
              <a:rPr lang="pt-PT" altLang="en-US"/>
              <a:pPr/>
              <a:t>‹#›</a:t>
            </a:fld>
            <a:endParaRPr lang="pt-PT" altLang="en-US" dirty="0"/>
          </a:p>
        </p:txBody>
      </p:sp>
      <p:grpSp>
        <p:nvGrpSpPr>
          <p:cNvPr id="1029" name="Group 98"/>
          <p:cNvGrpSpPr>
            <a:grpSpLocks/>
          </p:cNvGrpSpPr>
          <p:nvPr userDrawn="1"/>
        </p:nvGrpSpPr>
        <p:grpSpPr bwMode="auto">
          <a:xfrm>
            <a:off x="365125" y="179388"/>
            <a:ext cx="1579563" cy="844550"/>
            <a:chOff x="230" y="113"/>
            <a:chExt cx="995" cy="532"/>
          </a:xfrm>
        </p:grpSpPr>
        <p:sp>
          <p:nvSpPr>
            <p:cNvPr id="1030" name="Freeform 99"/>
            <p:cNvSpPr>
              <a:spLocks/>
            </p:cNvSpPr>
            <p:nvPr/>
          </p:nvSpPr>
          <p:spPr bwMode="auto">
            <a:xfrm>
              <a:off x="230" y="260"/>
              <a:ext cx="216" cy="239"/>
            </a:xfrm>
            <a:custGeom>
              <a:avLst/>
              <a:gdLst>
                <a:gd name="T0" fmla="*/ 95 w 216"/>
                <a:gd name="T1" fmla="*/ 143 h 239"/>
                <a:gd name="T2" fmla="*/ 73 w 216"/>
                <a:gd name="T3" fmla="*/ 112 h 239"/>
                <a:gd name="T4" fmla="*/ 50 w 216"/>
                <a:gd name="T5" fmla="*/ 81 h 239"/>
                <a:gd name="T6" fmla="*/ 50 w 216"/>
                <a:gd name="T7" fmla="*/ 150 h 239"/>
                <a:gd name="T8" fmla="*/ 50 w 216"/>
                <a:gd name="T9" fmla="*/ 239 h 239"/>
                <a:gd name="T10" fmla="*/ 0 w 216"/>
                <a:gd name="T11" fmla="*/ 239 h 239"/>
                <a:gd name="T12" fmla="*/ 0 w 216"/>
                <a:gd name="T13" fmla="*/ 0 h 239"/>
                <a:gd name="T14" fmla="*/ 49 w 216"/>
                <a:gd name="T15" fmla="*/ 0 h 239"/>
                <a:gd name="T16" fmla="*/ 121 w 216"/>
                <a:gd name="T17" fmla="*/ 97 h 239"/>
                <a:gd name="T18" fmla="*/ 144 w 216"/>
                <a:gd name="T19" fmla="*/ 127 h 239"/>
                <a:gd name="T20" fmla="*/ 166 w 216"/>
                <a:gd name="T21" fmla="*/ 158 h 239"/>
                <a:gd name="T22" fmla="*/ 167 w 216"/>
                <a:gd name="T23" fmla="*/ 158 h 239"/>
                <a:gd name="T24" fmla="*/ 166 w 216"/>
                <a:gd name="T25" fmla="*/ 89 h 239"/>
                <a:gd name="T26" fmla="*/ 166 w 216"/>
                <a:gd name="T27" fmla="*/ 0 h 239"/>
                <a:gd name="T28" fmla="*/ 216 w 216"/>
                <a:gd name="T29" fmla="*/ 0 h 239"/>
                <a:gd name="T30" fmla="*/ 216 w 216"/>
                <a:gd name="T31" fmla="*/ 239 h 239"/>
                <a:gd name="T32" fmla="*/ 167 w 216"/>
                <a:gd name="T33" fmla="*/ 239 h 239"/>
                <a:gd name="T34" fmla="*/ 95 w 216"/>
                <a:gd name="T35" fmla="*/ 143 h 2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" h="239">
                  <a:moveTo>
                    <a:pt x="95" y="143"/>
                  </a:moveTo>
                  <a:lnTo>
                    <a:pt x="73" y="112"/>
                  </a:lnTo>
                  <a:lnTo>
                    <a:pt x="50" y="81"/>
                  </a:lnTo>
                  <a:lnTo>
                    <a:pt x="50" y="150"/>
                  </a:lnTo>
                  <a:lnTo>
                    <a:pt x="50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49" y="0"/>
                  </a:lnTo>
                  <a:lnTo>
                    <a:pt x="121" y="97"/>
                  </a:lnTo>
                  <a:lnTo>
                    <a:pt x="144" y="127"/>
                  </a:lnTo>
                  <a:lnTo>
                    <a:pt x="166" y="158"/>
                  </a:lnTo>
                  <a:lnTo>
                    <a:pt x="167" y="158"/>
                  </a:lnTo>
                  <a:lnTo>
                    <a:pt x="166" y="89"/>
                  </a:lnTo>
                  <a:lnTo>
                    <a:pt x="166" y="0"/>
                  </a:lnTo>
                  <a:lnTo>
                    <a:pt x="216" y="0"/>
                  </a:lnTo>
                  <a:lnTo>
                    <a:pt x="216" y="239"/>
                  </a:lnTo>
                  <a:lnTo>
                    <a:pt x="167" y="239"/>
                  </a:lnTo>
                  <a:lnTo>
                    <a:pt x="95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31" name="Freeform 100"/>
            <p:cNvSpPr>
              <a:spLocks/>
            </p:cNvSpPr>
            <p:nvPr/>
          </p:nvSpPr>
          <p:spPr bwMode="auto">
            <a:xfrm>
              <a:off x="1056" y="257"/>
              <a:ext cx="169" cy="246"/>
            </a:xfrm>
            <a:custGeom>
              <a:avLst/>
              <a:gdLst>
                <a:gd name="T0" fmla="*/ 28 w 169"/>
                <a:gd name="T1" fmla="*/ 187 h 246"/>
                <a:gd name="T2" fmla="*/ 58 w 169"/>
                <a:gd name="T3" fmla="*/ 197 h 246"/>
                <a:gd name="T4" fmla="*/ 83 w 169"/>
                <a:gd name="T5" fmla="*/ 200 h 246"/>
                <a:gd name="T6" fmla="*/ 99 w 169"/>
                <a:gd name="T7" fmla="*/ 198 h 246"/>
                <a:gd name="T8" fmla="*/ 111 w 169"/>
                <a:gd name="T9" fmla="*/ 190 h 246"/>
                <a:gd name="T10" fmla="*/ 115 w 169"/>
                <a:gd name="T11" fmla="*/ 184 h 246"/>
                <a:gd name="T12" fmla="*/ 116 w 169"/>
                <a:gd name="T13" fmla="*/ 175 h 246"/>
                <a:gd name="T14" fmla="*/ 114 w 169"/>
                <a:gd name="T15" fmla="*/ 164 h 246"/>
                <a:gd name="T16" fmla="*/ 108 w 169"/>
                <a:gd name="T17" fmla="*/ 157 h 246"/>
                <a:gd name="T18" fmla="*/ 84 w 169"/>
                <a:gd name="T19" fmla="*/ 147 h 246"/>
                <a:gd name="T20" fmla="*/ 39 w 169"/>
                <a:gd name="T21" fmla="*/ 131 h 246"/>
                <a:gd name="T22" fmla="*/ 24 w 169"/>
                <a:gd name="T23" fmla="*/ 122 h 246"/>
                <a:gd name="T24" fmla="*/ 12 w 169"/>
                <a:gd name="T25" fmla="*/ 109 h 246"/>
                <a:gd name="T26" fmla="*/ 3 w 169"/>
                <a:gd name="T27" fmla="*/ 93 h 246"/>
                <a:gd name="T28" fmla="*/ 1 w 169"/>
                <a:gd name="T29" fmla="*/ 79 h 246"/>
                <a:gd name="T30" fmla="*/ 2 w 169"/>
                <a:gd name="T31" fmla="*/ 56 h 246"/>
                <a:gd name="T32" fmla="*/ 10 w 169"/>
                <a:gd name="T33" fmla="*/ 35 h 246"/>
                <a:gd name="T34" fmla="*/ 21 w 169"/>
                <a:gd name="T35" fmla="*/ 21 h 246"/>
                <a:gd name="T36" fmla="*/ 36 w 169"/>
                <a:gd name="T37" fmla="*/ 11 h 246"/>
                <a:gd name="T38" fmla="*/ 58 w 169"/>
                <a:gd name="T39" fmla="*/ 2 h 246"/>
                <a:gd name="T40" fmla="*/ 84 w 169"/>
                <a:gd name="T41" fmla="*/ 0 h 246"/>
                <a:gd name="T42" fmla="*/ 112 w 169"/>
                <a:gd name="T43" fmla="*/ 2 h 246"/>
                <a:gd name="T44" fmla="*/ 140 w 169"/>
                <a:gd name="T45" fmla="*/ 9 h 246"/>
                <a:gd name="T46" fmla="*/ 157 w 169"/>
                <a:gd name="T47" fmla="*/ 69 h 246"/>
                <a:gd name="T48" fmla="*/ 128 w 169"/>
                <a:gd name="T49" fmla="*/ 54 h 246"/>
                <a:gd name="T50" fmla="*/ 100 w 169"/>
                <a:gd name="T51" fmla="*/ 47 h 246"/>
                <a:gd name="T52" fmla="*/ 77 w 169"/>
                <a:gd name="T53" fmla="*/ 46 h 246"/>
                <a:gd name="T54" fmla="*/ 62 w 169"/>
                <a:gd name="T55" fmla="*/ 51 h 246"/>
                <a:gd name="T56" fmla="*/ 54 w 169"/>
                <a:gd name="T57" fmla="*/ 62 h 246"/>
                <a:gd name="T58" fmla="*/ 53 w 169"/>
                <a:gd name="T59" fmla="*/ 72 h 246"/>
                <a:gd name="T60" fmla="*/ 57 w 169"/>
                <a:gd name="T61" fmla="*/ 81 h 246"/>
                <a:gd name="T62" fmla="*/ 65 w 169"/>
                <a:gd name="T63" fmla="*/ 87 h 246"/>
                <a:gd name="T64" fmla="*/ 84 w 169"/>
                <a:gd name="T65" fmla="*/ 94 h 246"/>
                <a:gd name="T66" fmla="*/ 129 w 169"/>
                <a:gd name="T67" fmla="*/ 110 h 246"/>
                <a:gd name="T68" fmla="*/ 145 w 169"/>
                <a:gd name="T69" fmla="*/ 120 h 246"/>
                <a:gd name="T70" fmla="*/ 154 w 169"/>
                <a:gd name="T71" fmla="*/ 129 h 246"/>
                <a:gd name="T72" fmla="*/ 164 w 169"/>
                <a:gd name="T73" fmla="*/ 144 h 246"/>
                <a:gd name="T74" fmla="*/ 168 w 169"/>
                <a:gd name="T75" fmla="*/ 157 h 246"/>
                <a:gd name="T76" fmla="*/ 169 w 169"/>
                <a:gd name="T77" fmla="*/ 180 h 246"/>
                <a:gd name="T78" fmla="*/ 163 w 169"/>
                <a:gd name="T79" fmla="*/ 203 h 246"/>
                <a:gd name="T80" fmla="*/ 150 w 169"/>
                <a:gd name="T81" fmla="*/ 221 h 246"/>
                <a:gd name="T82" fmla="*/ 132 w 169"/>
                <a:gd name="T83" fmla="*/ 235 h 246"/>
                <a:gd name="T84" fmla="*/ 109 w 169"/>
                <a:gd name="T85" fmla="*/ 243 h 246"/>
                <a:gd name="T86" fmla="*/ 82 w 169"/>
                <a:gd name="T87" fmla="*/ 246 h 246"/>
                <a:gd name="T88" fmla="*/ 54 w 169"/>
                <a:gd name="T89" fmla="*/ 243 h 246"/>
                <a:gd name="T90" fmla="*/ 25 w 169"/>
                <a:gd name="T91" fmla="*/ 236 h 246"/>
                <a:gd name="T92" fmla="*/ 8 w 169"/>
                <a:gd name="T93" fmla="*/ 176 h 2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9" h="246">
                  <a:moveTo>
                    <a:pt x="8" y="176"/>
                  </a:moveTo>
                  <a:lnTo>
                    <a:pt x="18" y="182"/>
                  </a:lnTo>
                  <a:lnTo>
                    <a:pt x="28" y="187"/>
                  </a:lnTo>
                  <a:lnTo>
                    <a:pt x="38" y="191"/>
                  </a:lnTo>
                  <a:lnTo>
                    <a:pt x="48" y="194"/>
                  </a:lnTo>
                  <a:lnTo>
                    <a:pt x="58" y="197"/>
                  </a:lnTo>
                  <a:lnTo>
                    <a:pt x="67" y="199"/>
                  </a:lnTo>
                  <a:lnTo>
                    <a:pt x="75" y="200"/>
                  </a:lnTo>
                  <a:lnTo>
                    <a:pt x="83" y="200"/>
                  </a:lnTo>
                  <a:lnTo>
                    <a:pt x="90" y="200"/>
                  </a:lnTo>
                  <a:lnTo>
                    <a:pt x="96" y="198"/>
                  </a:lnTo>
                  <a:lnTo>
                    <a:pt x="99" y="198"/>
                  </a:lnTo>
                  <a:lnTo>
                    <a:pt x="102" y="197"/>
                  </a:lnTo>
                  <a:lnTo>
                    <a:pt x="107" y="194"/>
                  </a:lnTo>
                  <a:lnTo>
                    <a:pt x="111" y="190"/>
                  </a:lnTo>
                  <a:lnTo>
                    <a:pt x="112" y="188"/>
                  </a:lnTo>
                  <a:lnTo>
                    <a:pt x="114" y="186"/>
                  </a:lnTo>
                  <a:lnTo>
                    <a:pt x="115" y="184"/>
                  </a:lnTo>
                  <a:lnTo>
                    <a:pt x="116" y="181"/>
                  </a:lnTo>
                  <a:lnTo>
                    <a:pt x="116" y="178"/>
                  </a:lnTo>
                  <a:lnTo>
                    <a:pt x="116" y="175"/>
                  </a:lnTo>
                  <a:lnTo>
                    <a:pt x="116" y="171"/>
                  </a:lnTo>
                  <a:lnTo>
                    <a:pt x="115" y="167"/>
                  </a:lnTo>
                  <a:lnTo>
                    <a:pt x="114" y="164"/>
                  </a:lnTo>
                  <a:lnTo>
                    <a:pt x="112" y="161"/>
                  </a:lnTo>
                  <a:lnTo>
                    <a:pt x="110" y="159"/>
                  </a:lnTo>
                  <a:lnTo>
                    <a:pt x="108" y="157"/>
                  </a:lnTo>
                  <a:lnTo>
                    <a:pt x="101" y="153"/>
                  </a:lnTo>
                  <a:lnTo>
                    <a:pt x="93" y="150"/>
                  </a:lnTo>
                  <a:lnTo>
                    <a:pt x="84" y="147"/>
                  </a:lnTo>
                  <a:lnTo>
                    <a:pt x="63" y="141"/>
                  </a:lnTo>
                  <a:lnTo>
                    <a:pt x="51" y="136"/>
                  </a:lnTo>
                  <a:lnTo>
                    <a:pt x="39" y="131"/>
                  </a:lnTo>
                  <a:lnTo>
                    <a:pt x="34" y="128"/>
                  </a:lnTo>
                  <a:lnTo>
                    <a:pt x="29" y="125"/>
                  </a:lnTo>
                  <a:lnTo>
                    <a:pt x="24" y="122"/>
                  </a:lnTo>
                  <a:lnTo>
                    <a:pt x="19" y="118"/>
                  </a:lnTo>
                  <a:lnTo>
                    <a:pt x="15" y="114"/>
                  </a:lnTo>
                  <a:lnTo>
                    <a:pt x="12" y="109"/>
                  </a:lnTo>
                  <a:lnTo>
                    <a:pt x="8" y="104"/>
                  </a:lnTo>
                  <a:lnTo>
                    <a:pt x="6" y="99"/>
                  </a:lnTo>
                  <a:lnTo>
                    <a:pt x="3" y="93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1" y="79"/>
                  </a:lnTo>
                  <a:lnTo>
                    <a:pt x="0" y="72"/>
                  </a:lnTo>
                  <a:lnTo>
                    <a:pt x="1" y="64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10" y="35"/>
                  </a:lnTo>
                  <a:lnTo>
                    <a:pt x="14" y="29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9" y="15"/>
                  </a:lnTo>
                  <a:lnTo>
                    <a:pt x="36" y="11"/>
                  </a:lnTo>
                  <a:lnTo>
                    <a:pt x="43" y="7"/>
                  </a:lnTo>
                  <a:lnTo>
                    <a:pt x="50" y="5"/>
                  </a:lnTo>
                  <a:lnTo>
                    <a:pt x="58" y="2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3" y="0"/>
                  </a:lnTo>
                  <a:lnTo>
                    <a:pt x="103" y="1"/>
                  </a:lnTo>
                  <a:lnTo>
                    <a:pt x="112" y="2"/>
                  </a:lnTo>
                  <a:lnTo>
                    <a:pt x="122" y="4"/>
                  </a:lnTo>
                  <a:lnTo>
                    <a:pt x="131" y="6"/>
                  </a:lnTo>
                  <a:lnTo>
                    <a:pt x="140" y="9"/>
                  </a:lnTo>
                  <a:lnTo>
                    <a:pt x="149" y="13"/>
                  </a:lnTo>
                  <a:lnTo>
                    <a:pt x="157" y="17"/>
                  </a:lnTo>
                  <a:lnTo>
                    <a:pt x="157" y="69"/>
                  </a:lnTo>
                  <a:lnTo>
                    <a:pt x="147" y="63"/>
                  </a:lnTo>
                  <a:lnTo>
                    <a:pt x="138" y="58"/>
                  </a:lnTo>
                  <a:lnTo>
                    <a:pt x="128" y="54"/>
                  </a:lnTo>
                  <a:lnTo>
                    <a:pt x="118" y="51"/>
                  </a:lnTo>
                  <a:lnTo>
                    <a:pt x="109" y="49"/>
                  </a:lnTo>
                  <a:lnTo>
                    <a:pt x="100" y="47"/>
                  </a:lnTo>
                  <a:lnTo>
                    <a:pt x="91" y="46"/>
                  </a:lnTo>
                  <a:lnTo>
                    <a:pt x="84" y="45"/>
                  </a:lnTo>
                  <a:lnTo>
                    <a:pt x="77" y="46"/>
                  </a:lnTo>
                  <a:lnTo>
                    <a:pt x="72" y="47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58" y="54"/>
                  </a:lnTo>
                  <a:lnTo>
                    <a:pt x="55" y="58"/>
                  </a:lnTo>
                  <a:lnTo>
                    <a:pt x="54" y="62"/>
                  </a:lnTo>
                  <a:lnTo>
                    <a:pt x="53" y="65"/>
                  </a:lnTo>
                  <a:lnTo>
                    <a:pt x="53" y="68"/>
                  </a:lnTo>
                  <a:lnTo>
                    <a:pt x="53" y="72"/>
                  </a:lnTo>
                  <a:lnTo>
                    <a:pt x="54" y="75"/>
                  </a:lnTo>
                  <a:lnTo>
                    <a:pt x="55" y="78"/>
                  </a:lnTo>
                  <a:lnTo>
                    <a:pt x="57" y="81"/>
                  </a:lnTo>
                  <a:lnTo>
                    <a:pt x="59" y="83"/>
                  </a:lnTo>
                  <a:lnTo>
                    <a:pt x="62" y="85"/>
                  </a:lnTo>
                  <a:lnTo>
                    <a:pt x="65" y="87"/>
                  </a:lnTo>
                  <a:lnTo>
                    <a:pt x="68" y="88"/>
                  </a:lnTo>
                  <a:lnTo>
                    <a:pt x="75" y="91"/>
                  </a:lnTo>
                  <a:lnTo>
                    <a:pt x="84" y="94"/>
                  </a:lnTo>
                  <a:lnTo>
                    <a:pt x="104" y="100"/>
                  </a:lnTo>
                  <a:lnTo>
                    <a:pt x="117" y="105"/>
                  </a:lnTo>
                  <a:lnTo>
                    <a:pt x="129" y="110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5" y="120"/>
                  </a:lnTo>
                  <a:lnTo>
                    <a:pt x="148" y="122"/>
                  </a:lnTo>
                  <a:lnTo>
                    <a:pt x="150" y="124"/>
                  </a:lnTo>
                  <a:lnTo>
                    <a:pt x="154" y="129"/>
                  </a:lnTo>
                  <a:lnTo>
                    <a:pt x="158" y="133"/>
                  </a:lnTo>
                  <a:lnTo>
                    <a:pt x="161" y="138"/>
                  </a:lnTo>
                  <a:lnTo>
                    <a:pt x="164" y="144"/>
                  </a:lnTo>
                  <a:lnTo>
                    <a:pt x="166" y="150"/>
                  </a:lnTo>
                  <a:lnTo>
                    <a:pt x="167" y="153"/>
                  </a:lnTo>
                  <a:lnTo>
                    <a:pt x="168" y="157"/>
                  </a:lnTo>
                  <a:lnTo>
                    <a:pt x="169" y="164"/>
                  </a:lnTo>
                  <a:lnTo>
                    <a:pt x="169" y="171"/>
                  </a:lnTo>
                  <a:lnTo>
                    <a:pt x="169" y="180"/>
                  </a:lnTo>
                  <a:lnTo>
                    <a:pt x="167" y="188"/>
                  </a:lnTo>
                  <a:lnTo>
                    <a:pt x="165" y="195"/>
                  </a:lnTo>
                  <a:lnTo>
                    <a:pt x="163" y="203"/>
                  </a:lnTo>
                  <a:lnTo>
                    <a:pt x="159" y="209"/>
                  </a:lnTo>
                  <a:lnTo>
                    <a:pt x="155" y="215"/>
                  </a:lnTo>
                  <a:lnTo>
                    <a:pt x="150" y="221"/>
                  </a:lnTo>
                  <a:lnTo>
                    <a:pt x="145" y="226"/>
                  </a:lnTo>
                  <a:lnTo>
                    <a:pt x="139" y="231"/>
                  </a:lnTo>
                  <a:lnTo>
                    <a:pt x="132" y="235"/>
                  </a:lnTo>
                  <a:lnTo>
                    <a:pt x="125" y="238"/>
                  </a:lnTo>
                  <a:lnTo>
                    <a:pt x="118" y="241"/>
                  </a:lnTo>
                  <a:lnTo>
                    <a:pt x="109" y="243"/>
                  </a:lnTo>
                  <a:lnTo>
                    <a:pt x="101" y="245"/>
                  </a:lnTo>
                  <a:lnTo>
                    <a:pt x="92" y="246"/>
                  </a:lnTo>
                  <a:lnTo>
                    <a:pt x="82" y="246"/>
                  </a:lnTo>
                  <a:lnTo>
                    <a:pt x="73" y="246"/>
                  </a:lnTo>
                  <a:lnTo>
                    <a:pt x="64" y="245"/>
                  </a:lnTo>
                  <a:lnTo>
                    <a:pt x="54" y="243"/>
                  </a:lnTo>
                  <a:lnTo>
                    <a:pt x="44" y="242"/>
                  </a:lnTo>
                  <a:lnTo>
                    <a:pt x="35" y="239"/>
                  </a:lnTo>
                  <a:lnTo>
                    <a:pt x="25" y="236"/>
                  </a:lnTo>
                  <a:lnTo>
                    <a:pt x="16" y="233"/>
                  </a:lnTo>
                  <a:lnTo>
                    <a:pt x="8" y="229"/>
                  </a:lnTo>
                  <a:lnTo>
                    <a:pt x="8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32" name="Freeform 101"/>
            <p:cNvSpPr>
              <a:spLocks/>
            </p:cNvSpPr>
            <p:nvPr/>
          </p:nvSpPr>
          <p:spPr bwMode="auto">
            <a:xfrm>
              <a:off x="746" y="113"/>
              <a:ext cx="22" cy="111"/>
            </a:xfrm>
            <a:custGeom>
              <a:avLst/>
              <a:gdLst>
                <a:gd name="T0" fmla="*/ 3 w 22"/>
                <a:gd name="T1" fmla="*/ 111 h 111"/>
                <a:gd name="T2" fmla="*/ 11 w 22"/>
                <a:gd name="T3" fmla="*/ 111 h 111"/>
                <a:gd name="T4" fmla="*/ 19 w 22"/>
                <a:gd name="T5" fmla="*/ 111 h 111"/>
                <a:gd name="T6" fmla="*/ 22 w 22"/>
                <a:gd name="T7" fmla="*/ 0 h 111"/>
                <a:gd name="T8" fmla="*/ 0 w 22"/>
                <a:gd name="T9" fmla="*/ 0 h 111"/>
                <a:gd name="T10" fmla="*/ 3 w 22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11">
                  <a:moveTo>
                    <a:pt x="3" y="111"/>
                  </a:moveTo>
                  <a:lnTo>
                    <a:pt x="11" y="111"/>
                  </a:lnTo>
                  <a:lnTo>
                    <a:pt x="19" y="111"/>
                  </a:lnTo>
                  <a:lnTo>
                    <a:pt x="22" y="0"/>
                  </a:lnTo>
                  <a:lnTo>
                    <a:pt x="0" y="0"/>
                  </a:lnTo>
                  <a:lnTo>
                    <a:pt x="3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33" name="Freeform 102"/>
            <p:cNvSpPr>
              <a:spLocks/>
            </p:cNvSpPr>
            <p:nvPr/>
          </p:nvSpPr>
          <p:spPr bwMode="auto">
            <a:xfrm>
              <a:off x="746" y="534"/>
              <a:ext cx="22" cy="111"/>
            </a:xfrm>
            <a:custGeom>
              <a:avLst/>
              <a:gdLst>
                <a:gd name="T0" fmla="*/ 3 w 22"/>
                <a:gd name="T1" fmla="*/ 0 h 111"/>
                <a:gd name="T2" fmla="*/ 11 w 22"/>
                <a:gd name="T3" fmla="*/ 0 h 111"/>
                <a:gd name="T4" fmla="*/ 19 w 22"/>
                <a:gd name="T5" fmla="*/ 0 h 111"/>
                <a:gd name="T6" fmla="*/ 22 w 22"/>
                <a:gd name="T7" fmla="*/ 111 h 111"/>
                <a:gd name="T8" fmla="*/ 0 w 22"/>
                <a:gd name="T9" fmla="*/ 111 h 111"/>
                <a:gd name="T10" fmla="*/ 3 w 22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11">
                  <a:moveTo>
                    <a:pt x="3" y="0"/>
                  </a:moveTo>
                  <a:lnTo>
                    <a:pt x="11" y="0"/>
                  </a:lnTo>
                  <a:lnTo>
                    <a:pt x="19" y="0"/>
                  </a:lnTo>
                  <a:lnTo>
                    <a:pt x="22" y="111"/>
                  </a:lnTo>
                  <a:lnTo>
                    <a:pt x="0" y="1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34" name="Freeform 103"/>
            <p:cNvSpPr>
              <a:spLocks/>
            </p:cNvSpPr>
            <p:nvPr/>
          </p:nvSpPr>
          <p:spPr bwMode="auto">
            <a:xfrm>
              <a:off x="491" y="368"/>
              <a:ext cx="112" cy="22"/>
            </a:xfrm>
            <a:custGeom>
              <a:avLst/>
              <a:gdLst>
                <a:gd name="T0" fmla="*/ 112 w 112"/>
                <a:gd name="T1" fmla="*/ 19 h 22"/>
                <a:gd name="T2" fmla="*/ 111 w 112"/>
                <a:gd name="T3" fmla="*/ 11 h 22"/>
                <a:gd name="T4" fmla="*/ 112 w 112"/>
                <a:gd name="T5" fmla="*/ 3 h 22"/>
                <a:gd name="T6" fmla="*/ 0 w 112"/>
                <a:gd name="T7" fmla="*/ 0 h 22"/>
                <a:gd name="T8" fmla="*/ 0 w 112"/>
                <a:gd name="T9" fmla="*/ 22 h 22"/>
                <a:gd name="T10" fmla="*/ 112 w 112"/>
                <a:gd name="T11" fmla="*/ 19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2">
                  <a:moveTo>
                    <a:pt x="112" y="19"/>
                  </a:moveTo>
                  <a:lnTo>
                    <a:pt x="111" y="11"/>
                  </a:lnTo>
                  <a:lnTo>
                    <a:pt x="112" y="3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1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35" name="Freeform 104"/>
            <p:cNvSpPr>
              <a:spLocks/>
            </p:cNvSpPr>
            <p:nvPr/>
          </p:nvSpPr>
          <p:spPr bwMode="auto">
            <a:xfrm>
              <a:off x="913" y="368"/>
              <a:ext cx="112" cy="22"/>
            </a:xfrm>
            <a:custGeom>
              <a:avLst/>
              <a:gdLst>
                <a:gd name="T0" fmla="*/ 0 w 112"/>
                <a:gd name="T1" fmla="*/ 19 h 22"/>
                <a:gd name="T2" fmla="*/ 0 w 112"/>
                <a:gd name="T3" fmla="*/ 11 h 22"/>
                <a:gd name="T4" fmla="*/ 0 w 112"/>
                <a:gd name="T5" fmla="*/ 3 h 22"/>
                <a:gd name="T6" fmla="*/ 112 w 112"/>
                <a:gd name="T7" fmla="*/ 0 h 22"/>
                <a:gd name="T8" fmla="*/ 112 w 112"/>
                <a:gd name="T9" fmla="*/ 22 h 22"/>
                <a:gd name="T10" fmla="*/ 0 w 112"/>
                <a:gd name="T11" fmla="*/ 19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2">
                  <a:moveTo>
                    <a:pt x="0" y="19"/>
                  </a:moveTo>
                  <a:lnTo>
                    <a:pt x="0" y="11"/>
                  </a:lnTo>
                  <a:lnTo>
                    <a:pt x="0" y="3"/>
                  </a:lnTo>
                  <a:lnTo>
                    <a:pt x="112" y="0"/>
                  </a:lnTo>
                  <a:lnTo>
                    <a:pt x="112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36" name="Freeform 105"/>
            <p:cNvSpPr>
              <a:spLocks/>
            </p:cNvSpPr>
            <p:nvPr/>
          </p:nvSpPr>
          <p:spPr bwMode="auto">
            <a:xfrm>
              <a:off x="700" y="115"/>
              <a:ext cx="38" cy="113"/>
            </a:xfrm>
            <a:custGeom>
              <a:avLst/>
              <a:gdLst>
                <a:gd name="T0" fmla="*/ 23 w 38"/>
                <a:gd name="T1" fmla="*/ 113 h 113"/>
                <a:gd name="T2" fmla="*/ 30 w 38"/>
                <a:gd name="T3" fmla="*/ 112 h 113"/>
                <a:gd name="T4" fmla="*/ 38 w 38"/>
                <a:gd name="T5" fmla="*/ 110 h 113"/>
                <a:gd name="T6" fmla="*/ 22 w 38"/>
                <a:gd name="T7" fmla="*/ 0 h 113"/>
                <a:gd name="T8" fmla="*/ 0 w 38"/>
                <a:gd name="T9" fmla="*/ 4 h 113"/>
                <a:gd name="T10" fmla="*/ 23 w 38"/>
                <a:gd name="T11" fmla="*/ 11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113">
                  <a:moveTo>
                    <a:pt x="23" y="113"/>
                  </a:moveTo>
                  <a:lnTo>
                    <a:pt x="30" y="112"/>
                  </a:lnTo>
                  <a:lnTo>
                    <a:pt x="38" y="110"/>
                  </a:lnTo>
                  <a:lnTo>
                    <a:pt x="22" y="0"/>
                  </a:lnTo>
                  <a:lnTo>
                    <a:pt x="0" y="4"/>
                  </a:lnTo>
                  <a:lnTo>
                    <a:pt x="23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37" name="Freeform 106"/>
            <p:cNvSpPr>
              <a:spLocks/>
            </p:cNvSpPr>
            <p:nvPr/>
          </p:nvSpPr>
          <p:spPr bwMode="auto">
            <a:xfrm>
              <a:off x="776" y="530"/>
              <a:ext cx="39" cy="113"/>
            </a:xfrm>
            <a:custGeom>
              <a:avLst/>
              <a:gdLst>
                <a:gd name="T0" fmla="*/ 0 w 39"/>
                <a:gd name="T1" fmla="*/ 3 h 113"/>
                <a:gd name="T2" fmla="*/ 8 w 39"/>
                <a:gd name="T3" fmla="*/ 2 h 113"/>
                <a:gd name="T4" fmla="*/ 16 w 39"/>
                <a:gd name="T5" fmla="*/ 0 h 113"/>
                <a:gd name="T6" fmla="*/ 39 w 39"/>
                <a:gd name="T7" fmla="*/ 109 h 113"/>
                <a:gd name="T8" fmla="*/ 17 w 39"/>
                <a:gd name="T9" fmla="*/ 113 h 113"/>
                <a:gd name="T10" fmla="*/ 0 w 39"/>
                <a:gd name="T11" fmla="*/ 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113">
                  <a:moveTo>
                    <a:pt x="0" y="3"/>
                  </a:moveTo>
                  <a:lnTo>
                    <a:pt x="8" y="2"/>
                  </a:lnTo>
                  <a:lnTo>
                    <a:pt x="16" y="0"/>
                  </a:lnTo>
                  <a:lnTo>
                    <a:pt x="39" y="109"/>
                  </a:lnTo>
                  <a:lnTo>
                    <a:pt x="17" y="1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38" name="Freeform 107"/>
            <p:cNvSpPr>
              <a:spLocks/>
            </p:cNvSpPr>
            <p:nvPr/>
          </p:nvSpPr>
          <p:spPr bwMode="auto">
            <a:xfrm>
              <a:off x="493" y="398"/>
              <a:ext cx="113" cy="38"/>
            </a:xfrm>
            <a:custGeom>
              <a:avLst/>
              <a:gdLst>
                <a:gd name="T0" fmla="*/ 113 w 113"/>
                <a:gd name="T1" fmla="*/ 16 h 38"/>
                <a:gd name="T2" fmla="*/ 112 w 113"/>
                <a:gd name="T3" fmla="*/ 8 h 38"/>
                <a:gd name="T4" fmla="*/ 111 w 113"/>
                <a:gd name="T5" fmla="*/ 0 h 38"/>
                <a:gd name="T6" fmla="*/ 0 w 113"/>
                <a:gd name="T7" fmla="*/ 16 h 38"/>
                <a:gd name="T8" fmla="*/ 4 w 113"/>
                <a:gd name="T9" fmla="*/ 38 h 38"/>
                <a:gd name="T10" fmla="*/ 113 w 113"/>
                <a:gd name="T11" fmla="*/ 16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38">
                  <a:moveTo>
                    <a:pt x="113" y="16"/>
                  </a:moveTo>
                  <a:lnTo>
                    <a:pt x="112" y="8"/>
                  </a:lnTo>
                  <a:lnTo>
                    <a:pt x="111" y="0"/>
                  </a:lnTo>
                  <a:lnTo>
                    <a:pt x="0" y="16"/>
                  </a:lnTo>
                  <a:lnTo>
                    <a:pt x="4" y="38"/>
                  </a:lnTo>
                  <a:lnTo>
                    <a:pt x="11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39" name="Freeform 108"/>
            <p:cNvSpPr>
              <a:spLocks/>
            </p:cNvSpPr>
            <p:nvPr/>
          </p:nvSpPr>
          <p:spPr bwMode="auto">
            <a:xfrm>
              <a:off x="909" y="322"/>
              <a:ext cx="113" cy="38"/>
            </a:xfrm>
            <a:custGeom>
              <a:avLst/>
              <a:gdLst>
                <a:gd name="T0" fmla="*/ 3 w 113"/>
                <a:gd name="T1" fmla="*/ 38 h 38"/>
                <a:gd name="T2" fmla="*/ 2 w 113"/>
                <a:gd name="T3" fmla="*/ 30 h 38"/>
                <a:gd name="T4" fmla="*/ 0 w 113"/>
                <a:gd name="T5" fmla="*/ 23 h 38"/>
                <a:gd name="T6" fmla="*/ 110 w 113"/>
                <a:gd name="T7" fmla="*/ 0 h 38"/>
                <a:gd name="T8" fmla="*/ 113 w 113"/>
                <a:gd name="T9" fmla="*/ 22 h 38"/>
                <a:gd name="T10" fmla="*/ 3 w 113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38">
                  <a:moveTo>
                    <a:pt x="3" y="38"/>
                  </a:moveTo>
                  <a:lnTo>
                    <a:pt x="2" y="30"/>
                  </a:lnTo>
                  <a:lnTo>
                    <a:pt x="0" y="23"/>
                  </a:lnTo>
                  <a:lnTo>
                    <a:pt x="110" y="0"/>
                  </a:lnTo>
                  <a:lnTo>
                    <a:pt x="113" y="22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0" name="Freeform 109"/>
            <p:cNvSpPr>
              <a:spLocks/>
            </p:cNvSpPr>
            <p:nvPr/>
          </p:nvSpPr>
          <p:spPr bwMode="auto">
            <a:xfrm>
              <a:off x="656" y="125"/>
              <a:ext cx="56" cy="111"/>
            </a:xfrm>
            <a:custGeom>
              <a:avLst/>
              <a:gdLst>
                <a:gd name="T0" fmla="*/ 41 w 56"/>
                <a:gd name="T1" fmla="*/ 111 h 111"/>
                <a:gd name="T2" fmla="*/ 48 w 56"/>
                <a:gd name="T3" fmla="*/ 109 h 111"/>
                <a:gd name="T4" fmla="*/ 56 w 56"/>
                <a:gd name="T5" fmla="*/ 106 h 111"/>
                <a:gd name="T6" fmla="*/ 21 w 56"/>
                <a:gd name="T7" fmla="*/ 0 h 111"/>
                <a:gd name="T8" fmla="*/ 0 w 56"/>
                <a:gd name="T9" fmla="*/ 8 h 111"/>
                <a:gd name="T10" fmla="*/ 41 w 56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111">
                  <a:moveTo>
                    <a:pt x="41" y="111"/>
                  </a:moveTo>
                  <a:lnTo>
                    <a:pt x="48" y="109"/>
                  </a:lnTo>
                  <a:lnTo>
                    <a:pt x="56" y="106"/>
                  </a:lnTo>
                  <a:lnTo>
                    <a:pt x="21" y="0"/>
                  </a:lnTo>
                  <a:lnTo>
                    <a:pt x="0" y="8"/>
                  </a:lnTo>
                  <a:lnTo>
                    <a:pt x="4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1" name="Freeform 110"/>
            <p:cNvSpPr>
              <a:spLocks/>
            </p:cNvSpPr>
            <p:nvPr/>
          </p:nvSpPr>
          <p:spPr bwMode="auto">
            <a:xfrm>
              <a:off x="804" y="522"/>
              <a:ext cx="56" cy="111"/>
            </a:xfrm>
            <a:custGeom>
              <a:avLst/>
              <a:gdLst>
                <a:gd name="T0" fmla="*/ 0 w 56"/>
                <a:gd name="T1" fmla="*/ 5 h 111"/>
                <a:gd name="T2" fmla="*/ 7 w 56"/>
                <a:gd name="T3" fmla="*/ 3 h 111"/>
                <a:gd name="T4" fmla="*/ 11 w 56"/>
                <a:gd name="T5" fmla="*/ 1 h 111"/>
                <a:gd name="T6" fmla="*/ 15 w 56"/>
                <a:gd name="T7" fmla="*/ 0 h 111"/>
                <a:gd name="T8" fmla="*/ 56 w 56"/>
                <a:gd name="T9" fmla="*/ 104 h 111"/>
                <a:gd name="T10" fmla="*/ 35 w 56"/>
                <a:gd name="T11" fmla="*/ 111 h 111"/>
                <a:gd name="T12" fmla="*/ 0 w 56"/>
                <a:gd name="T13" fmla="*/ 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11">
                  <a:moveTo>
                    <a:pt x="0" y="5"/>
                  </a:moveTo>
                  <a:lnTo>
                    <a:pt x="7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56" y="104"/>
                  </a:lnTo>
                  <a:lnTo>
                    <a:pt x="35" y="1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2" name="Freeform 111"/>
            <p:cNvSpPr>
              <a:spLocks/>
            </p:cNvSpPr>
            <p:nvPr/>
          </p:nvSpPr>
          <p:spPr bwMode="auto">
            <a:xfrm>
              <a:off x="503" y="425"/>
              <a:ext cx="112" cy="55"/>
            </a:xfrm>
            <a:custGeom>
              <a:avLst/>
              <a:gdLst>
                <a:gd name="T0" fmla="*/ 112 w 112"/>
                <a:gd name="T1" fmla="*/ 14 h 55"/>
                <a:gd name="T2" fmla="*/ 109 w 112"/>
                <a:gd name="T3" fmla="*/ 7 h 55"/>
                <a:gd name="T4" fmla="*/ 106 w 112"/>
                <a:gd name="T5" fmla="*/ 0 h 55"/>
                <a:gd name="T6" fmla="*/ 0 w 112"/>
                <a:gd name="T7" fmla="*/ 35 h 55"/>
                <a:gd name="T8" fmla="*/ 8 w 112"/>
                <a:gd name="T9" fmla="*/ 55 h 55"/>
                <a:gd name="T10" fmla="*/ 112 w 112"/>
                <a:gd name="T11" fmla="*/ 1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55">
                  <a:moveTo>
                    <a:pt x="112" y="14"/>
                  </a:moveTo>
                  <a:lnTo>
                    <a:pt x="109" y="7"/>
                  </a:lnTo>
                  <a:lnTo>
                    <a:pt x="106" y="0"/>
                  </a:lnTo>
                  <a:lnTo>
                    <a:pt x="0" y="35"/>
                  </a:lnTo>
                  <a:lnTo>
                    <a:pt x="8" y="55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3" name="Freeform 112"/>
            <p:cNvSpPr>
              <a:spLocks/>
            </p:cNvSpPr>
            <p:nvPr/>
          </p:nvSpPr>
          <p:spPr bwMode="auto">
            <a:xfrm>
              <a:off x="901" y="278"/>
              <a:ext cx="111" cy="56"/>
            </a:xfrm>
            <a:custGeom>
              <a:avLst/>
              <a:gdLst>
                <a:gd name="T0" fmla="*/ 5 w 111"/>
                <a:gd name="T1" fmla="*/ 56 h 56"/>
                <a:gd name="T2" fmla="*/ 3 w 111"/>
                <a:gd name="T3" fmla="*/ 48 h 56"/>
                <a:gd name="T4" fmla="*/ 0 w 111"/>
                <a:gd name="T5" fmla="*/ 41 h 56"/>
                <a:gd name="T6" fmla="*/ 104 w 111"/>
                <a:gd name="T7" fmla="*/ 0 h 56"/>
                <a:gd name="T8" fmla="*/ 111 w 111"/>
                <a:gd name="T9" fmla="*/ 20 h 56"/>
                <a:gd name="T10" fmla="*/ 5 w 111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56">
                  <a:moveTo>
                    <a:pt x="5" y="56"/>
                  </a:moveTo>
                  <a:lnTo>
                    <a:pt x="3" y="48"/>
                  </a:lnTo>
                  <a:lnTo>
                    <a:pt x="0" y="41"/>
                  </a:lnTo>
                  <a:lnTo>
                    <a:pt x="104" y="0"/>
                  </a:lnTo>
                  <a:lnTo>
                    <a:pt x="111" y="20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4" name="Freeform 113"/>
            <p:cNvSpPr>
              <a:spLocks/>
            </p:cNvSpPr>
            <p:nvPr/>
          </p:nvSpPr>
          <p:spPr bwMode="auto">
            <a:xfrm>
              <a:off x="615" y="143"/>
              <a:ext cx="72" cy="106"/>
            </a:xfrm>
            <a:custGeom>
              <a:avLst/>
              <a:gdLst>
                <a:gd name="T0" fmla="*/ 58 w 72"/>
                <a:gd name="T1" fmla="*/ 106 h 106"/>
                <a:gd name="T2" fmla="*/ 65 w 72"/>
                <a:gd name="T3" fmla="*/ 102 h 106"/>
                <a:gd name="T4" fmla="*/ 72 w 72"/>
                <a:gd name="T5" fmla="*/ 98 h 106"/>
                <a:gd name="T6" fmla="*/ 19 w 72"/>
                <a:gd name="T7" fmla="*/ 0 h 106"/>
                <a:gd name="T8" fmla="*/ 0 w 72"/>
                <a:gd name="T9" fmla="*/ 11 h 106"/>
                <a:gd name="T10" fmla="*/ 58 w 72"/>
                <a:gd name="T11" fmla="*/ 106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06">
                  <a:moveTo>
                    <a:pt x="58" y="106"/>
                  </a:moveTo>
                  <a:lnTo>
                    <a:pt x="65" y="102"/>
                  </a:lnTo>
                  <a:lnTo>
                    <a:pt x="72" y="9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58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5" name="Freeform 114"/>
            <p:cNvSpPr>
              <a:spLocks/>
            </p:cNvSpPr>
            <p:nvPr/>
          </p:nvSpPr>
          <p:spPr bwMode="auto">
            <a:xfrm>
              <a:off x="829" y="509"/>
              <a:ext cx="72" cy="106"/>
            </a:xfrm>
            <a:custGeom>
              <a:avLst/>
              <a:gdLst>
                <a:gd name="T0" fmla="*/ 0 w 72"/>
                <a:gd name="T1" fmla="*/ 8 h 106"/>
                <a:gd name="T2" fmla="*/ 7 w 72"/>
                <a:gd name="T3" fmla="*/ 4 h 106"/>
                <a:gd name="T4" fmla="*/ 13 w 72"/>
                <a:gd name="T5" fmla="*/ 0 h 106"/>
                <a:gd name="T6" fmla="*/ 72 w 72"/>
                <a:gd name="T7" fmla="*/ 95 h 106"/>
                <a:gd name="T8" fmla="*/ 53 w 72"/>
                <a:gd name="T9" fmla="*/ 106 h 106"/>
                <a:gd name="T10" fmla="*/ 0 w 72"/>
                <a:gd name="T11" fmla="*/ 8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06">
                  <a:moveTo>
                    <a:pt x="0" y="8"/>
                  </a:moveTo>
                  <a:lnTo>
                    <a:pt x="7" y="4"/>
                  </a:lnTo>
                  <a:lnTo>
                    <a:pt x="13" y="0"/>
                  </a:lnTo>
                  <a:lnTo>
                    <a:pt x="72" y="95"/>
                  </a:lnTo>
                  <a:lnTo>
                    <a:pt x="53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6" name="Freeform 115"/>
            <p:cNvSpPr>
              <a:spLocks/>
            </p:cNvSpPr>
            <p:nvPr/>
          </p:nvSpPr>
          <p:spPr bwMode="auto">
            <a:xfrm>
              <a:off x="521" y="450"/>
              <a:ext cx="106" cy="72"/>
            </a:xfrm>
            <a:custGeom>
              <a:avLst/>
              <a:gdLst>
                <a:gd name="T0" fmla="*/ 106 w 106"/>
                <a:gd name="T1" fmla="*/ 13 h 72"/>
                <a:gd name="T2" fmla="*/ 102 w 106"/>
                <a:gd name="T3" fmla="*/ 7 h 72"/>
                <a:gd name="T4" fmla="*/ 99 w 106"/>
                <a:gd name="T5" fmla="*/ 0 h 72"/>
                <a:gd name="T6" fmla="*/ 0 w 106"/>
                <a:gd name="T7" fmla="*/ 53 h 72"/>
                <a:gd name="T8" fmla="*/ 11 w 106"/>
                <a:gd name="T9" fmla="*/ 72 h 72"/>
                <a:gd name="T10" fmla="*/ 106 w 106"/>
                <a:gd name="T11" fmla="*/ 13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72">
                  <a:moveTo>
                    <a:pt x="106" y="13"/>
                  </a:moveTo>
                  <a:lnTo>
                    <a:pt x="102" y="7"/>
                  </a:lnTo>
                  <a:lnTo>
                    <a:pt x="99" y="0"/>
                  </a:lnTo>
                  <a:lnTo>
                    <a:pt x="0" y="53"/>
                  </a:lnTo>
                  <a:lnTo>
                    <a:pt x="11" y="72"/>
                  </a:lnTo>
                  <a:lnTo>
                    <a:pt x="10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7" name="Freeform 116"/>
            <p:cNvSpPr>
              <a:spLocks/>
            </p:cNvSpPr>
            <p:nvPr/>
          </p:nvSpPr>
          <p:spPr bwMode="auto">
            <a:xfrm>
              <a:off x="888" y="236"/>
              <a:ext cx="106" cy="73"/>
            </a:xfrm>
            <a:custGeom>
              <a:avLst/>
              <a:gdLst>
                <a:gd name="T0" fmla="*/ 8 w 106"/>
                <a:gd name="T1" fmla="*/ 73 h 73"/>
                <a:gd name="T2" fmla="*/ 4 w 106"/>
                <a:gd name="T3" fmla="*/ 66 h 73"/>
                <a:gd name="T4" fmla="*/ 0 w 106"/>
                <a:gd name="T5" fmla="*/ 59 h 73"/>
                <a:gd name="T6" fmla="*/ 95 w 106"/>
                <a:gd name="T7" fmla="*/ 0 h 73"/>
                <a:gd name="T8" fmla="*/ 106 w 106"/>
                <a:gd name="T9" fmla="*/ 19 h 73"/>
                <a:gd name="T10" fmla="*/ 8 w 106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73">
                  <a:moveTo>
                    <a:pt x="8" y="73"/>
                  </a:moveTo>
                  <a:lnTo>
                    <a:pt x="4" y="66"/>
                  </a:lnTo>
                  <a:lnTo>
                    <a:pt x="0" y="59"/>
                  </a:lnTo>
                  <a:lnTo>
                    <a:pt x="95" y="0"/>
                  </a:lnTo>
                  <a:lnTo>
                    <a:pt x="106" y="19"/>
                  </a:lnTo>
                  <a:lnTo>
                    <a:pt x="8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8" name="Freeform 117"/>
            <p:cNvSpPr>
              <a:spLocks/>
            </p:cNvSpPr>
            <p:nvPr/>
          </p:nvSpPr>
          <p:spPr bwMode="auto">
            <a:xfrm>
              <a:off x="578" y="168"/>
              <a:ext cx="86" cy="98"/>
            </a:xfrm>
            <a:custGeom>
              <a:avLst/>
              <a:gdLst>
                <a:gd name="T0" fmla="*/ 74 w 86"/>
                <a:gd name="T1" fmla="*/ 98 h 98"/>
                <a:gd name="T2" fmla="*/ 80 w 86"/>
                <a:gd name="T3" fmla="*/ 93 h 98"/>
                <a:gd name="T4" fmla="*/ 86 w 86"/>
                <a:gd name="T5" fmla="*/ 88 h 98"/>
                <a:gd name="T6" fmla="*/ 17 w 86"/>
                <a:gd name="T7" fmla="*/ 0 h 98"/>
                <a:gd name="T8" fmla="*/ 0 w 86"/>
                <a:gd name="T9" fmla="*/ 14 h 98"/>
                <a:gd name="T10" fmla="*/ 74 w 86"/>
                <a:gd name="T11" fmla="*/ 98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98">
                  <a:moveTo>
                    <a:pt x="74" y="98"/>
                  </a:moveTo>
                  <a:lnTo>
                    <a:pt x="80" y="93"/>
                  </a:lnTo>
                  <a:lnTo>
                    <a:pt x="86" y="88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74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49" name="Freeform 118"/>
            <p:cNvSpPr>
              <a:spLocks/>
            </p:cNvSpPr>
            <p:nvPr/>
          </p:nvSpPr>
          <p:spPr bwMode="auto">
            <a:xfrm>
              <a:off x="852" y="493"/>
              <a:ext cx="86" cy="97"/>
            </a:xfrm>
            <a:custGeom>
              <a:avLst/>
              <a:gdLst>
                <a:gd name="T0" fmla="*/ 0 w 86"/>
                <a:gd name="T1" fmla="*/ 10 h 97"/>
                <a:gd name="T2" fmla="*/ 6 w 86"/>
                <a:gd name="T3" fmla="*/ 5 h 97"/>
                <a:gd name="T4" fmla="*/ 12 w 86"/>
                <a:gd name="T5" fmla="*/ 0 h 97"/>
                <a:gd name="T6" fmla="*/ 86 w 86"/>
                <a:gd name="T7" fmla="*/ 83 h 97"/>
                <a:gd name="T8" fmla="*/ 69 w 86"/>
                <a:gd name="T9" fmla="*/ 97 h 97"/>
                <a:gd name="T10" fmla="*/ 0 w 86"/>
                <a:gd name="T11" fmla="*/ 1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97">
                  <a:moveTo>
                    <a:pt x="0" y="10"/>
                  </a:moveTo>
                  <a:lnTo>
                    <a:pt x="6" y="5"/>
                  </a:lnTo>
                  <a:lnTo>
                    <a:pt x="12" y="0"/>
                  </a:lnTo>
                  <a:lnTo>
                    <a:pt x="86" y="83"/>
                  </a:lnTo>
                  <a:lnTo>
                    <a:pt x="69" y="9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0" name="Freeform 119"/>
            <p:cNvSpPr>
              <a:spLocks/>
            </p:cNvSpPr>
            <p:nvPr/>
          </p:nvSpPr>
          <p:spPr bwMode="auto">
            <a:xfrm>
              <a:off x="546" y="473"/>
              <a:ext cx="98" cy="86"/>
            </a:xfrm>
            <a:custGeom>
              <a:avLst/>
              <a:gdLst>
                <a:gd name="T0" fmla="*/ 98 w 98"/>
                <a:gd name="T1" fmla="*/ 11 h 86"/>
                <a:gd name="T2" fmla="*/ 93 w 98"/>
                <a:gd name="T3" fmla="*/ 6 h 86"/>
                <a:gd name="T4" fmla="*/ 88 w 98"/>
                <a:gd name="T5" fmla="*/ 0 h 86"/>
                <a:gd name="T6" fmla="*/ 0 w 98"/>
                <a:gd name="T7" fmla="*/ 69 h 86"/>
                <a:gd name="T8" fmla="*/ 14 w 98"/>
                <a:gd name="T9" fmla="*/ 86 h 86"/>
                <a:gd name="T10" fmla="*/ 98 w 98"/>
                <a:gd name="T11" fmla="*/ 1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86">
                  <a:moveTo>
                    <a:pt x="98" y="11"/>
                  </a:moveTo>
                  <a:lnTo>
                    <a:pt x="93" y="6"/>
                  </a:lnTo>
                  <a:lnTo>
                    <a:pt x="88" y="0"/>
                  </a:lnTo>
                  <a:lnTo>
                    <a:pt x="0" y="69"/>
                  </a:lnTo>
                  <a:lnTo>
                    <a:pt x="14" y="86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1" name="Freeform 120"/>
            <p:cNvSpPr>
              <a:spLocks/>
            </p:cNvSpPr>
            <p:nvPr/>
          </p:nvSpPr>
          <p:spPr bwMode="auto">
            <a:xfrm>
              <a:off x="872" y="200"/>
              <a:ext cx="97" cy="86"/>
            </a:xfrm>
            <a:custGeom>
              <a:avLst/>
              <a:gdLst>
                <a:gd name="T0" fmla="*/ 10 w 97"/>
                <a:gd name="T1" fmla="*/ 86 h 86"/>
                <a:gd name="T2" fmla="*/ 5 w 97"/>
                <a:gd name="T3" fmla="*/ 80 h 86"/>
                <a:gd name="T4" fmla="*/ 0 w 97"/>
                <a:gd name="T5" fmla="*/ 74 h 86"/>
                <a:gd name="T6" fmla="*/ 83 w 97"/>
                <a:gd name="T7" fmla="*/ 0 h 86"/>
                <a:gd name="T8" fmla="*/ 97 w 97"/>
                <a:gd name="T9" fmla="*/ 16 h 86"/>
                <a:gd name="T10" fmla="*/ 10 w 97"/>
                <a:gd name="T11" fmla="*/ 8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86">
                  <a:moveTo>
                    <a:pt x="10" y="86"/>
                  </a:moveTo>
                  <a:lnTo>
                    <a:pt x="5" y="80"/>
                  </a:lnTo>
                  <a:lnTo>
                    <a:pt x="0" y="74"/>
                  </a:lnTo>
                  <a:lnTo>
                    <a:pt x="83" y="0"/>
                  </a:lnTo>
                  <a:lnTo>
                    <a:pt x="97" y="16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2" name="Freeform 121"/>
            <p:cNvSpPr>
              <a:spLocks/>
            </p:cNvSpPr>
            <p:nvPr/>
          </p:nvSpPr>
          <p:spPr bwMode="auto">
            <a:xfrm>
              <a:off x="546" y="200"/>
              <a:ext cx="98" cy="86"/>
            </a:xfrm>
            <a:custGeom>
              <a:avLst/>
              <a:gdLst>
                <a:gd name="T0" fmla="*/ 88 w 98"/>
                <a:gd name="T1" fmla="*/ 86 h 86"/>
                <a:gd name="T2" fmla="*/ 93 w 98"/>
                <a:gd name="T3" fmla="*/ 80 h 86"/>
                <a:gd name="T4" fmla="*/ 98 w 98"/>
                <a:gd name="T5" fmla="*/ 74 h 86"/>
                <a:gd name="T6" fmla="*/ 14 w 98"/>
                <a:gd name="T7" fmla="*/ 0 h 86"/>
                <a:gd name="T8" fmla="*/ 0 w 98"/>
                <a:gd name="T9" fmla="*/ 16 h 86"/>
                <a:gd name="T10" fmla="*/ 88 w 98"/>
                <a:gd name="T11" fmla="*/ 8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86">
                  <a:moveTo>
                    <a:pt x="88" y="86"/>
                  </a:moveTo>
                  <a:lnTo>
                    <a:pt x="93" y="80"/>
                  </a:lnTo>
                  <a:lnTo>
                    <a:pt x="98" y="74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3" name="Freeform 122"/>
            <p:cNvSpPr>
              <a:spLocks/>
            </p:cNvSpPr>
            <p:nvPr/>
          </p:nvSpPr>
          <p:spPr bwMode="auto">
            <a:xfrm>
              <a:off x="872" y="473"/>
              <a:ext cx="97" cy="86"/>
            </a:xfrm>
            <a:custGeom>
              <a:avLst/>
              <a:gdLst>
                <a:gd name="T0" fmla="*/ 0 w 97"/>
                <a:gd name="T1" fmla="*/ 11 h 86"/>
                <a:gd name="T2" fmla="*/ 5 w 97"/>
                <a:gd name="T3" fmla="*/ 6 h 86"/>
                <a:gd name="T4" fmla="*/ 10 w 97"/>
                <a:gd name="T5" fmla="*/ 0 h 86"/>
                <a:gd name="T6" fmla="*/ 97 w 97"/>
                <a:gd name="T7" fmla="*/ 69 h 86"/>
                <a:gd name="T8" fmla="*/ 83 w 97"/>
                <a:gd name="T9" fmla="*/ 86 h 86"/>
                <a:gd name="T10" fmla="*/ 0 w 97"/>
                <a:gd name="T11" fmla="*/ 11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86">
                  <a:moveTo>
                    <a:pt x="0" y="11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97" y="69"/>
                  </a:lnTo>
                  <a:lnTo>
                    <a:pt x="83" y="8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4" name="Freeform 123"/>
            <p:cNvSpPr>
              <a:spLocks/>
            </p:cNvSpPr>
            <p:nvPr/>
          </p:nvSpPr>
          <p:spPr bwMode="auto">
            <a:xfrm>
              <a:off x="578" y="493"/>
              <a:ext cx="86" cy="97"/>
            </a:xfrm>
            <a:custGeom>
              <a:avLst/>
              <a:gdLst>
                <a:gd name="T0" fmla="*/ 86 w 86"/>
                <a:gd name="T1" fmla="*/ 10 h 97"/>
                <a:gd name="T2" fmla="*/ 80 w 86"/>
                <a:gd name="T3" fmla="*/ 5 h 97"/>
                <a:gd name="T4" fmla="*/ 74 w 86"/>
                <a:gd name="T5" fmla="*/ 0 h 97"/>
                <a:gd name="T6" fmla="*/ 0 w 86"/>
                <a:gd name="T7" fmla="*/ 83 h 97"/>
                <a:gd name="T8" fmla="*/ 17 w 86"/>
                <a:gd name="T9" fmla="*/ 97 h 97"/>
                <a:gd name="T10" fmla="*/ 86 w 86"/>
                <a:gd name="T11" fmla="*/ 1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97">
                  <a:moveTo>
                    <a:pt x="86" y="10"/>
                  </a:moveTo>
                  <a:lnTo>
                    <a:pt x="80" y="5"/>
                  </a:lnTo>
                  <a:lnTo>
                    <a:pt x="74" y="0"/>
                  </a:lnTo>
                  <a:lnTo>
                    <a:pt x="0" y="83"/>
                  </a:lnTo>
                  <a:lnTo>
                    <a:pt x="17" y="97"/>
                  </a:lnTo>
                  <a:lnTo>
                    <a:pt x="8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5" name="Freeform 124"/>
            <p:cNvSpPr>
              <a:spLocks/>
            </p:cNvSpPr>
            <p:nvPr/>
          </p:nvSpPr>
          <p:spPr bwMode="auto">
            <a:xfrm>
              <a:off x="852" y="168"/>
              <a:ext cx="86" cy="98"/>
            </a:xfrm>
            <a:custGeom>
              <a:avLst/>
              <a:gdLst>
                <a:gd name="T0" fmla="*/ 12 w 86"/>
                <a:gd name="T1" fmla="*/ 98 h 98"/>
                <a:gd name="T2" fmla="*/ 6 w 86"/>
                <a:gd name="T3" fmla="*/ 93 h 98"/>
                <a:gd name="T4" fmla="*/ 0 w 86"/>
                <a:gd name="T5" fmla="*/ 88 h 98"/>
                <a:gd name="T6" fmla="*/ 69 w 86"/>
                <a:gd name="T7" fmla="*/ 0 h 98"/>
                <a:gd name="T8" fmla="*/ 86 w 86"/>
                <a:gd name="T9" fmla="*/ 14 h 98"/>
                <a:gd name="T10" fmla="*/ 12 w 86"/>
                <a:gd name="T11" fmla="*/ 98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98">
                  <a:moveTo>
                    <a:pt x="12" y="98"/>
                  </a:moveTo>
                  <a:lnTo>
                    <a:pt x="6" y="93"/>
                  </a:lnTo>
                  <a:lnTo>
                    <a:pt x="0" y="88"/>
                  </a:lnTo>
                  <a:lnTo>
                    <a:pt x="69" y="0"/>
                  </a:lnTo>
                  <a:lnTo>
                    <a:pt x="86" y="14"/>
                  </a:lnTo>
                  <a:lnTo>
                    <a:pt x="12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6" name="Freeform 125"/>
            <p:cNvSpPr>
              <a:spLocks/>
            </p:cNvSpPr>
            <p:nvPr/>
          </p:nvSpPr>
          <p:spPr bwMode="auto">
            <a:xfrm>
              <a:off x="521" y="236"/>
              <a:ext cx="106" cy="73"/>
            </a:xfrm>
            <a:custGeom>
              <a:avLst/>
              <a:gdLst>
                <a:gd name="T0" fmla="*/ 99 w 106"/>
                <a:gd name="T1" fmla="*/ 73 h 73"/>
                <a:gd name="T2" fmla="*/ 102 w 106"/>
                <a:gd name="T3" fmla="*/ 66 h 73"/>
                <a:gd name="T4" fmla="*/ 106 w 106"/>
                <a:gd name="T5" fmla="*/ 59 h 73"/>
                <a:gd name="T6" fmla="*/ 11 w 106"/>
                <a:gd name="T7" fmla="*/ 0 h 73"/>
                <a:gd name="T8" fmla="*/ 0 w 106"/>
                <a:gd name="T9" fmla="*/ 19 h 73"/>
                <a:gd name="T10" fmla="*/ 99 w 106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73">
                  <a:moveTo>
                    <a:pt x="99" y="73"/>
                  </a:moveTo>
                  <a:lnTo>
                    <a:pt x="102" y="66"/>
                  </a:lnTo>
                  <a:lnTo>
                    <a:pt x="106" y="59"/>
                  </a:lnTo>
                  <a:lnTo>
                    <a:pt x="11" y="0"/>
                  </a:lnTo>
                  <a:lnTo>
                    <a:pt x="0" y="19"/>
                  </a:lnTo>
                  <a:lnTo>
                    <a:pt x="99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7" name="Freeform 126"/>
            <p:cNvSpPr>
              <a:spLocks/>
            </p:cNvSpPr>
            <p:nvPr/>
          </p:nvSpPr>
          <p:spPr bwMode="auto">
            <a:xfrm>
              <a:off x="888" y="450"/>
              <a:ext cx="106" cy="72"/>
            </a:xfrm>
            <a:custGeom>
              <a:avLst/>
              <a:gdLst>
                <a:gd name="T0" fmla="*/ 0 w 106"/>
                <a:gd name="T1" fmla="*/ 13 h 72"/>
                <a:gd name="T2" fmla="*/ 4 w 106"/>
                <a:gd name="T3" fmla="*/ 7 h 72"/>
                <a:gd name="T4" fmla="*/ 8 w 106"/>
                <a:gd name="T5" fmla="*/ 0 h 72"/>
                <a:gd name="T6" fmla="*/ 106 w 106"/>
                <a:gd name="T7" fmla="*/ 53 h 72"/>
                <a:gd name="T8" fmla="*/ 95 w 106"/>
                <a:gd name="T9" fmla="*/ 72 h 72"/>
                <a:gd name="T10" fmla="*/ 0 w 106"/>
                <a:gd name="T11" fmla="*/ 13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72">
                  <a:moveTo>
                    <a:pt x="0" y="13"/>
                  </a:moveTo>
                  <a:lnTo>
                    <a:pt x="4" y="7"/>
                  </a:lnTo>
                  <a:lnTo>
                    <a:pt x="8" y="0"/>
                  </a:lnTo>
                  <a:lnTo>
                    <a:pt x="106" y="53"/>
                  </a:lnTo>
                  <a:lnTo>
                    <a:pt x="95" y="7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8" name="Freeform 127"/>
            <p:cNvSpPr>
              <a:spLocks/>
            </p:cNvSpPr>
            <p:nvPr/>
          </p:nvSpPr>
          <p:spPr bwMode="auto">
            <a:xfrm>
              <a:off x="615" y="509"/>
              <a:ext cx="72" cy="106"/>
            </a:xfrm>
            <a:custGeom>
              <a:avLst/>
              <a:gdLst>
                <a:gd name="T0" fmla="*/ 72 w 72"/>
                <a:gd name="T1" fmla="*/ 8 h 106"/>
                <a:gd name="T2" fmla="*/ 65 w 72"/>
                <a:gd name="T3" fmla="*/ 4 h 106"/>
                <a:gd name="T4" fmla="*/ 58 w 72"/>
                <a:gd name="T5" fmla="*/ 0 h 106"/>
                <a:gd name="T6" fmla="*/ 0 w 72"/>
                <a:gd name="T7" fmla="*/ 95 h 106"/>
                <a:gd name="T8" fmla="*/ 19 w 72"/>
                <a:gd name="T9" fmla="*/ 106 h 106"/>
                <a:gd name="T10" fmla="*/ 72 w 72"/>
                <a:gd name="T11" fmla="*/ 8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06">
                  <a:moveTo>
                    <a:pt x="72" y="8"/>
                  </a:moveTo>
                  <a:lnTo>
                    <a:pt x="65" y="4"/>
                  </a:lnTo>
                  <a:lnTo>
                    <a:pt x="58" y="0"/>
                  </a:lnTo>
                  <a:lnTo>
                    <a:pt x="0" y="95"/>
                  </a:lnTo>
                  <a:lnTo>
                    <a:pt x="19" y="106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59" name="Freeform 128"/>
            <p:cNvSpPr>
              <a:spLocks/>
            </p:cNvSpPr>
            <p:nvPr/>
          </p:nvSpPr>
          <p:spPr bwMode="auto">
            <a:xfrm>
              <a:off x="829" y="143"/>
              <a:ext cx="72" cy="106"/>
            </a:xfrm>
            <a:custGeom>
              <a:avLst/>
              <a:gdLst>
                <a:gd name="T0" fmla="*/ 13 w 72"/>
                <a:gd name="T1" fmla="*/ 106 h 106"/>
                <a:gd name="T2" fmla="*/ 7 w 72"/>
                <a:gd name="T3" fmla="*/ 102 h 106"/>
                <a:gd name="T4" fmla="*/ 0 w 72"/>
                <a:gd name="T5" fmla="*/ 98 h 106"/>
                <a:gd name="T6" fmla="*/ 53 w 72"/>
                <a:gd name="T7" fmla="*/ 0 h 106"/>
                <a:gd name="T8" fmla="*/ 72 w 72"/>
                <a:gd name="T9" fmla="*/ 11 h 106"/>
                <a:gd name="T10" fmla="*/ 13 w 72"/>
                <a:gd name="T11" fmla="*/ 106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06">
                  <a:moveTo>
                    <a:pt x="13" y="106"/>
                  </a:moveTo>
                  <a:lnTo>
                    <a:pt x="7" y="102"/>
                  </a:lnTo>
                  <a:lnTo>
                    <a:pt x="0" y="98"/>
                  </a:lnTo>
                  <a:lnTo>
                    <a:pt x="53" y="0"/>
                  </a:lnTo>
                  <a:lnTo>
                    <a:pt x="72" y="11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60" name="Freeform 129"/>
            <p:cNvSpPr>
              <a:spLocks/>
            </p:cNvSpPr>
            <p:nvPr/>
          </p:nvSpPr>
          <p:spPr bwMode="auto">
            <a:xfrm>
              <a:off x="503" y="278"/>
              <a:ext cx="112" cy="56"/>
            </a:xfrm>
            <a:custGeom>
              <a:avLst/>
              <a:gdLst>
                <a:gd name="T0" fmla="*/ 106 w 112"/>
                <a:gd name="T1" fmla="*/ 56 h 56"/>
                <a:gd name="T2" fmla="*/ 109 w 112"/>
                <a:gd name="T3" fmla="*/ 48 h 56"/>
                <a:gd name="T4" fmla="*/ 112 w 112"/>
                <a:gd name="T5" fmla="*/ 41 h 56"/>
                <a:gd name="T6" fmla="*/ 8 w 112"/>
                <a:gd name="T7" fmla="*/ 0 h 56"/>
                <a:gd name="T8" fmla="*/ 0 w 112"/>
                <a:gd name="T9" fmla="*/ 20 h 56"/>
                <a:gd name="T10" fmla="*/ 106 w 112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56">
                  <a:moveTo>
                    <a:pt x="106" y="56"/>
                  </a:moveTo>
                  <a:lnTo>
                    <a:pt x="109" y="48"/>
                  </a:lnTo>
                  <a:lnTo>
                    <a:pt x="112" y="41"/>
                  </a:lnTo>
                  <a:lnTo>
                    <a:pt x="8" y="0"/>
                  </a:lnTo>
                  <a:lnTo>
                    <a:pt x="0" y="20"/>
                  </a:lnTo>
                  <a:lnTo>
                    <a:pt x="10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61" name="Freeform 130"/>
            <p:cNvSpPr>
              <a:spLocks/>
            </p:cNvSpPr>
            <p:nvPr/>
          </p:nvSpPr>
          <p:spPr bwMode="auto">
            <a:xfrm>
              <a:off x="901" y="425"/>
              <a:ext cx="111" cy="55"/>
            </a:xfrm>
            <a:custGeom>
              <a:avLst/>
              <a:gdLst>
                <a:gd name="T0" fmla="*/ 0 w 111"/>
                <a:gd name="T1" fmla="*/ 14 h 55"/>
                <a:gd name="T2" fmla="*/ 3 w 111"/>
                <a:gd name="T3" fmla="*/ 7 h 55"/>
                <a:gd name="T4" fmla="*/ 5 w 111"/>
                <a:gd name="T5" fmla="*/ 0 h 55"/>
                <a:gd name="T6" fmla="*/ 111 w 111"/>
                <a:gd name="T7" fmla="*/ 35 h 55"/>
                <a:gd name="T8" fmla="*/ 104 w 111"/>
                <a:gd name="T9" fmla="*/ 55 h 55"/>
                <a:gd name="T10" fmla="*/ 0 w 111"/>
                <a:gd name="T11" fmla="*/ 1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55">
                  <a:moveTo>
                    <a:pt x="0" y="14"/>
                  </a:moveTo>
                  <a:lnTo>
                    <a:pt x="3" y="7"/>
                  </a:lnTo>
                  <a:lnTo>
                    <a:pt x="5" y="0"/>
                  </a:lnTo>
                  <a:lnTo>
                    <a:pt x="111" y="35"/>
                  </a:lnTo>
                  <a:lnTo>
                    <a:pt x="104" y="5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62" name="Freeform 131"/>
            <p:cNvSpPr>
              <a:spLocks/>
            </p:cNvSpPr>
            <p:nvPr/>
          </p:nvSpPr>
          <p:spPr bwMode="auto">
            <a:xfrm>
              <a:off x="656" y="522"/>
              <a:ext cx="56" cy="111"/>
            </a:xfrm>
            <a:custGeom>
              <a:avLst/>
              <a:gdLst>
                <a:gd name="T0" fmla="*/ 56 w 56"/>
                <a:gd name="T1" fmla="*/ 5 h 111"/>
                <a:gd name="T2" fmla="*/ 48 w 56"/>
                <a:gd name="T3" fmla="*/ 3 h 111"/>
                <a:gd name="T4" fmla="*/ 45 w 56"/>
                <a:gd name="T5" fmla="*/ 1 h 111"/>
                <a:gd name="T6" fmla="*/ 41 w 56"/>
                <a:gd name="T7" fmla="*/ 0 h 111"/>
                <a:gd name="T8" fmla="*/ 0 w 56"/>
                <a:gd name="T9" fmla="*/ 103 h 111"/>
                <a:gd name="T10" fmla="*/ 21 w 56"/>
                <a:gd name="T11" fmla="*/ 111 h 111"/>
                <a:gd name="T12" fmla="*/ 56 w 56"/>
                <a:gd name="T13" fmla="*/ 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11">
                  <a:moveTo>
                    <a:pt x="56" y="5"/>
                  </a:moveTo>
                  <a:lnTo>
                    <a:pt x="48" y="3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0" y="103"/>
                  </a:lnTo>
                  <a:lnTo>
                    <a:pt x="21" y="11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63" name="Freeform 132"/>
            <p:cNvSpPr>
              <a:spLocks/>
            </p:cNvSpPr>
            <p:nvPr/>
          </p:nvSpPr>
          <p:spPr bwMode="auto">
            <a:xfrm>
              <a:off x="804" y="125"/>
              <a:ext cx="56" cy="111"/>
            </a:xfrm>
            <a:custGeom>
              <a:avLst/>
              <a:gdLst>
                <a:gd name="T0" fmla="*/ 15 w 56"/>
                <a:gd name="T1" fmla="*/ 111 h 111"/>
                <a:gd name="T2" fmla="*/ 7 w 56"/>
                <a:gd name="T3" fmla="*/ 109 h 111"/>
                <a:gd name="T4" fmla="*/ 0 w 56"/>
                <a:gd name="T5" fmla="*/ 106 h 111"/>
                <a:gd name="T6" fmla="*/ 35 w 56"/>
                <a:gd name="T7" fmla="*/ 0 h 111"/>
                <a:gd name="T8" fmla="*/ 56 w 56"/>
                <a:gd name="T9" fmla="*/ 8 h 111"/>
                <a:gd name="T10" fmla="*/ 15 w 56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111">
                  <a:moveTo>
                    <a:pt x="15" y="111"/>
                  </a:moveTo>
                  <a:lnTo>
                    <a:pt x="7" y="109"/>
                  </a:lnTo>
                  <a:lnTo>
                    <a:pt x="0" y="106"/>
                  </a:lnTo>
                  <a:lnTo>
                    <a:pt x="35" y="0"/>
                  </a:lnTo>
                  <a:lnTo>
                    <a:pt x="56" y="8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64" name="Freeform 133"/>
            <p:cNvSpPr>
              <a:spLocks/>
            </p:cNvSpPr>
            <p:nvPr/>
          </p:nvSpPr>
          <p:spPr bwMode="auto">
            <a:xfrm>
              <a:off x="493" y="322"/>
              <a:ext cx="113" cy="38"/>
            </a:xfrm>
            <a:custGeom>
              <a:avLst/>
              <a:gdLst>
                <a:gd name="T0" fmla="*/ 111 w 113"/>
                <a:gd name="T1" fmla="*/ 38 h 38"/>
                <a:gd name="T2" fmla="*/ 112 w 113"/>
                <a:gd name="T3" fmla="*/ 30 h 38"/>
                <a:gd name="T4" fmla="*/ 113 w 113"/>
                <a:gd name="T5" fmla="*/ 23 h 38"/>
                <a:gd name="T6" fmla="*/ 4 w 113"/>
                <a:gd name="T7" fmla="*/ 0 h 38"/>
                <a:gd name="T8" fmla="*/ 0 w 113"/>
                <a:gd name="T9" fmla="*/ 22 h 38"/>
                <a:gd name="T10" fmla="*/ 111 w 113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38">
                  <a:moveTo>
                    <a:pt x="111" y="38"/>
                  </a:moveTo>
                  <a:lnTo>
                    <a:pt x="112" y="30"/>
                  </a:lnTo>
                  <a:lnTo>
                    <a:pt x="113" y="23"/>
                  </a:lnTo>
                  <a:lnTo>
                    <a:pt x="4" y="0"/>
                  </a:lnTo>
                  <a:lnTo>
                    <a:pt x="0" y="22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65" name="Freeform 134"/>
            <p:cNvSpPr>
              <a:spLocks/>
            </p:cNvSpPr>
            <p:nvPr/>
          </p:nvSpPr>
          <p:spPr bwMode="auto">
            <a:xfrm>
              <a:off x="909" y="398"/>
              <a:ext cx="113" cy="38"/>
            </a:xfrm>
            <a:custGeom>
              <a:avLst/>
              <a:gdLst>
                <a:gd name="T0" fmla="*/ 0 w 113"/>
                <a:gd name="T1" fmla="*/ 16 h 38"/>
                <a:gd name="T2" fmla="*/ 2 w 113"/>
                <a:gd name="T3" fmla="*/ 8 h 38"/>
                <a:gd name="T4" fmla="*/ 3 w 113"/>
                <a:gd name="T5" fmla="*/ 0 h 38"/>
                <a:gd name="T6" fmla="*/ 113 w 113"/>
                <a:gd name="T7" fmla="*/ 16 h 38"/>
                <a:gd name="T8" fmla="*/ 110 w 113"/>
                <a:gd name="T9" fmla="*/ 38 h 38"/>
                <a:gd name="T10" fmla="*/ 0 w 113"/>
                <a:gd name="T11" fmla="*/ 16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38">
                  <a:moveTo>
                    <a:pt x="0" y="16"/>
                  </a:moveTo>
                  <a:lnTo>
                    <a:pt x="2" y="8"/>
                  </a:lnTo>
                  <a:lnTo>
                    <a:pt x="3" y="0"/>
                  </a:lnTo>
                  <a:lnTo>
                    <a:pt x="113" y="16"/>
                  </a:lnTo>
                  <a:lnTo>
                    <a:pt x="110" y="3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66" name="Freeform 135"/>
            <p:cNvSpPr>
              <a:spLocks/>
            </p:cNvSpPr>
            <p:nvPr/>
          </p:nvSpPr>
          <p:spPr bwMode="auto">
            <a:xfrm>
              <a:off x="700" y="530"/>
              <a:ext cx="38" cy="113"/>
            </a:xfrm>
            <a:custGeom>
              <a:avLst/>
              <a:gdLst>
                <a:gd name="T0" fmla="*/ 38 w 38"/>
                <a:gd name="T1" fmla="*/ 3 h 113"/>
                <a:gd name="T2" fmla="*/ 31 w 38"/>
                <a:gd name="T3" fmla="*/ 2 h 113"/>
                <a:gd name="T4" fmla="*/ 23 w 38"/>
                <a:gd name="T5" fmla="*/ 0 h 113"/>
                <a:gd name="T6" fmla="*/ 0 w 38"/>
                <a:gd name="T7" fmla="*/ 109 h 113"/>
                <a:gd name="T8" fmla="*/ 22 w 38"/>
                <a:gd name="T9" fmla="*/ 113 h 113"/>
                <a:gd name="T10" fmla="*/ 38 w 38"/>
                <a:gd name="T11" fmla="*/ 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113">
                  <a:moveTo>
                    <a:pt x="38" y="3"/>
                  </a:moveTo>
                  <a:lnTo>
                    <a:pt x="31" y="2"/>
                  </a:lnTo>
                  <a:lnTo>
                    <a:pt x="23" y="0"/>
                  </a:lnTo>
                  <a:lnTo>
                    <a:pt x="0" y="109"/>
                  </a:lnTo>
                  <a:lnTo>
                    <a:pt x="22" y="11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1067" name="Freeform 136"/>
            <p:cNvSpPr>
              <a:spLocks/>
            </p:cNvSpPr>
            <p:nvPr/>
          </p:nvSpPr>
          <p:spPr bwMode="auto">
            <a:xfrm>
              <a:off x="777" y="115"/>
              <a:ext cx="38" cy="113"/>
            </a:xfrm>
            <a:custGeom>
              <a:avLst/>
              <a:gdLst>
                <a:gd name="T0" fmla="*/ 15 w 38"/>
                <a:gd name="T1" fmla="*/ 113 h 113"/>
                <a:gd name="T2" fmla="*/ 7 w 38"/>
                <a:gd name="T3" fmla="*/ 112 h 113"/>
                <a:gd name="T4" fmla="*/ 0 w 38"/>
                <a:gd name="T5" fmla="*/ 110 h 113"/>
                <a:gd name="T6" fmla="*/ 16 w 38"/>
                <a:gd name="T7" fmla="*/ 0 h 113"/>
                <a:gd name="T8" fmla="*/ 38 w 38"/>
                <a:gd name="T9" fmla="*/ 4 h 113"/>
                <a:gd name="T10" fmla="*/ 15 w 38"/>
                <a:gd name="T11" fmla="*/ 11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113">
                  <a:moveTo>
                    <a:pt x="15" y="113"/>
                  </a:moveTo>
                  <a:lnTo>
                    <a:pt x="7" y="112"/>
                  </a:lnTo>
                  <a:lnTo>
                    <a:pt x="0" y="110"/>
                  </a:lnTo>
                  <a:lnTo>
                    <a:pt x="16" y="0"/>
                  </a:lnTo>
                  <a:lnTo>
                    <a:pt x="38" y="4"/>
                  </a:lnTo>
                  <a:lnTo>
                    <a:pt x="15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0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0774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169"/>
          <p:cNvSpPr>
            <a:spLocks noChangeArrowheads="1"/>
          </p:cNvSpPr>
          <p:nvPr userDrawn="1"/>
        </p:nvSpPr>
        <p:spPr bwMode="auto">
          <a:xfrm>
            <a:off x="363538" y="5360988"/>
            <a:ext cx="1195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en-US" sz="1000" dirty="0">
                <a:solidFill>
                  <a:srgbClr val="716F6E"/>
                </a:solidFill>
                <a:latin typeface="Azo Sans" pitchFamily="34" charset="0"/>
              </a:rPr>
              <a:t>Título Apresentação</a:t>
            </a:r>
          </a:p>
        </p:txBody>
      </p:sp>
      <p:sp>
        <p:nvSpPr>
          <p:cNvPr id="2052" name="Rectangle 1169"/>
          <p:cNvSpPr>
            <a:spLocks noChangeArrowheads="1"/>
          </p:cNvSpPr>
          <p:nvPr userDrawn="1"/>
        </p:nvSpPr>
        <p:spPr bwMode="auto">
          <a:xfrm>
            <a:off x="9648825" y="5360988"/>
            <a:ext cx="1714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5F5C0-F569-4FAB-ACF9-72B06C059871}" type="slidenum">
              <a:rPr lang="pt-PT" altLang="en-US" sz="1000">
                <a:solidFill>
                  <a:srgbClr val="716F6E"/>
                </a:solidFill>
                <a:latin typeface="Azo Sans" pitchFamily="34" charset="0"/>
              </a:rPr>
              <a:pPr eaLnBrk="1" hangingPunct="1"/>
              <a:t>‹#›</a:t>
            </a:fld>
            <a:endParaRPr lang="pt-PT" altLang="en-US" sz="1000" dirty="0">
              <a:solidFill>
                <a:srgbClr val="716F6E"/>
              </a:solidFill>
              <a:latin typeface="Azo Sans" pitchFamily="34" charset="0"/>
            </a:endParaRPr>
          </a:p>
        </p:txBody>
      </p:sp>
      <p:grpSp>
        <p:nvGrpSpPr>
          <p:cNvPr id="2053" name="Group 6"/>
          <p:cNvGrpSpPr>
            <a:grpSpLocks/>
          </p:cNvGrpSpPr>
          <p:nvPr userDrawn="1"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2054" name="Freeform 7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55" name="Freeform 8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56" name="Freeform 9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57" name="Freeform 10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58" name="Freeform 11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59" name="Freeform 12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0" name="Freeform 13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1" name="Freeform 14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2" name="Freeform 15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3" name="Freeform 16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4" name="Freeform 17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5" name="Freeform 18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6" name="Freeform 19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7" name="Freeform 20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8" name="Freeform 21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69" name="Freeform 22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0" name="Freeform 23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1" name="Freeform 24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2" name="Freeform 25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3" name="Freeform 26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4" name="Freeform 27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5" name="Freeform 28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6" name="Freeform 29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7" name="Freeform 30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8" name="Freeform 31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79" name="Freeform 32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0" name="Freeform 33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1" name="Freeform 34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2" name="Freeform 35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3" name="Freeform 36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4" name="Freeform 37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5" name="Freeform 38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6" name="Freeform 39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7" name="Freeform 40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8" name="Freeform 41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89" name="Freeform 42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90" name="Freeform 43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2091" name="Freeform 44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80106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59" descr="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0774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5164138"/>
            <a:ext cx="2352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6B7CF9B-B109-4B41-8BD8-E16590DFC912}" type="slidenum">
              <a:rPr lang="pt-PT" altLang="en-US"/>
              <a:pPr/>
              <a:t>‹#›</a:t>
            </a:fld>
            <a:endParaRPr lang="pt-PT" altLang="en-US" dirty="0"/>
          </a:p>
        </p:txBody>
      </p:sp>
      <p:grpSp>
        <p:nvGrpSpPr>
          <p:cNvPr id="3076" name="Group 17"/>
          <p:cNvGrpSpPr>
            <a:grpSpLocks/>
          </p:cNvGrpSpPr>
          <p:nvPr userDrawn="1"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3079" name="Freeform 18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0" name="Freeform 19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1" name="Freeform 20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2" name="Freeform 21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4" name="Freeform 23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5" name="Freeform 24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6" name="Freeform 25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7" name="Freeform 26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8" name="Freeform 27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9" name="Freeform 28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0" name="Freeform 29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1" name="Freeform 30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2" name="Freeform 31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3" name="Freeform 32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4" name="Freeform 33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5" name="Freeform 34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6" name="Freeform 35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7" name="Freeform 36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8" name="Freeform 37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9" name="Freeform 38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0" name="Freeform 39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1" name="Freeform 40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2" name="Freeform 41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3" name="Freeform 42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4" name="Freeform 43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5" name="Freeform 44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6" name="Freeform 45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7" name="Freeform 46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8" name="Freeform 47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9" name="Freeform 48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0" name="Freeform 49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1" name="Freeform 50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2" name="Freeform 51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3" name="Freeform 52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4" name="Freeform 53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5" name="Freeform 54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6" name="Freeform 55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1113"/>
            <a:ext cx="100965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 descr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0774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6"/>
          <p:cNvGrpSpPr>
            <a:grpSpLocks/>
          </p:cNvGrpSpPr>
          <p:nvPr userDrawn="1"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4105" name="Freeform 7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06" name="Freeform 8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07" name="Freeform 9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08" name="Freeform 10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09" name="Freeform 11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0" name="Freeform 12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1" name="Freeform 13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2" name="Freeform 14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3" name="Freeform 15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4" name="Freeform 16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5" name="Freeform 17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6" name="Freeform 18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7" name="Freeform 19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8" name="Freeform 20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19" name="Freeform 21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0" name="Freeform 22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1" name="Freeform 23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2" name="Freeform 24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3" name="Freeform 25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4" name="Freeform 26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5" name="Freeform 27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6" name="Freeform 28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7" name="Freeform 29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8" name="Freeform 30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29" name="Freeform 31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0" name="Freeform 32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1" name="Freeform 33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2" name="Freeform 34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3" name="Freeform 35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4" name="Freeform 36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5" name="Freeform 37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6" name="Freeform 38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7" name="Freeform 39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8" name="Freeform 40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39" name="Freeform 41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40" name="Freeform 42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41" name="Freeform 43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4142" name="Freeform 44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</p:grpSp>
      <p:sp>
        <p:nvSpPr>
          <p:cNvPr id="4101" name="Rectangle 1169"/>
          <p:cNvSpPr>
            <a:spLocks noChangeArrowheads="1"/>
          </p:cNvSpPr>
          <p:nvPr userDrawn="1"/>
        </p:nvSpPr>
        <p:spPr bwMode="auto">
          <a:xfrm>
            <a:off x="363538" y="5360988"/>
            <a:ext cx="1195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en-US" sz="1000" dirty="0">
                <a:solidFill>
                  <a:srgbClr val="716F6E"/>
                </a:solidFill>
                <a:latin typeface="Azo Sans" pitchFamily="34" charset="0"/>
              </a:rPr>
              <a:t>Título Apresentação</a:t>
            </a:r>
          </a:p>
        </p:txBody>
      </p:sp>
      <p:sp>
        <p:nvSpPr>
          <p:cNvPr id="4102" name="Rectangle 1170"/>
          <p:cNvSpPr>
            <a:spLocks noChangeArrowheads="1"/>
          </p:cNvSpPr>
          <p:nvPr userDrawn="1"/>
        </p:nvSpPr>
        <p:spPr bwMode="auto">
          <a:xfrm>
            <a:off x="363538" y="98425"/>
            <a:ext cx="1095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en-US" sz="1300" b="1" dirty="0">
                <a:solidFill>
                  <a:srgbClr val="000000"/>
                </a:solidFill>
                <a:latin typeface="Azo Sans Black" pitchFamily="34" charset="0"/>
              </a:rPr>
              <a:t>Nome Secção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215900" y="1106488"/>
            <a:ext cx="9693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Rectangle 1169"/>
          <p:cNvSpPr>
            <a:spLocks noChangeArrowheads="1"/>
          </p:cNvSpPr>
          <p:nvPr userDrawn="1"/>
        </p:nvSpPr>
        <p:spPr bwMode="auto">
          <a:xfrm>
            <a:off x="9648825" y="5360988"/>
            <a:ext cx="1714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BBF265-A932-4163-9694-A745EE2FDF97}" type="slidenum">
              <a:rPr lang="pt-PT" altLang="en-US" sz="1000">
                <a:solidFill>
                  <a:srgbClr val="716F6E"/>
                </a:solidFill>
                <a:latin typeface="Azo Sans" pitchFamily="34" charset="0"/>
              </a:rPr>
              <a:pPr eaLnBrk="1" hangingPunct="1"/>
              <a:t>‹#›</a:t>
            </a:fld>
            <a:endParaRPr lang="pt-PT" altLang="en-US" sz="1000" dirty="0">
              <a:solidFill>
                <a:srgbClr val="716F6E"/>
              </a:solidFill>
              <a:latin typeface="Azo San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59" descr="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0774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5164138"/>
            <a:ext cx="2352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6B7CF9B-B109-4B41-8BD8-E16590DFC912}" type="slidenum">
              <a:rPr lang="pt-PT" altLang="en-US"/>
              <a:pPr/>
              <a:t>‹#›</a:t>
            </a:fld>
            <a:endParaRPr lang="pt-PT" altLang="en-US" dirty="0"/>
          </a:p>
        </p:txBody>
      </p:sp>
      <p:grpSp>
        <p:nvGrpSpPr>
          <p:cNvPr id="3076" name="Group 17"/>
          <p:cNvGrpSpPr>
            <a:grpSpLocks/>
          </p:cNvGrpSpPr>
          <p:nvPr userDrawn="1"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3079" name="Freeform 18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0" name="Freeform 19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1" name="Freeform 20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2" name="Freeform 21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4" name="Freeform 23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5" name="Freeform 24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6" name="Freeform 25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7" name="Freeform 26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8" name="Freeform 27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9" name="Freeform 28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0" name="Freeform 29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1" name="Freeform 30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2" name="Freeform 31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3" name="Freeform 32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4" name="Freeform 33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5" name="Freeform 34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6" name="Freeform 35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7" name="Freeform 36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8" name="Freeform 37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9" name="Freeform 38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0" name="Freeform 39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1" name="Freeform 40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2" name="Freeform 41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3" name="Freeform 42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4" name="Freeform 43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5" name="Freeform 44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6" name="Freeform 45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7" name="Freeform 46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8" name="Freeform 47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9" name="Freeform 48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0" name="Freeform 49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1" name="Freeform 50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2" name="Freeform 51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3" name="Freeform 52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4" name="Freeform 53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5" name="Freeform 54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6" name="Freeform 55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52507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44352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59" descr="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0774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5164138"/>
            <a:ext cx="2352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6B7CF9B-B109-4B41-8BD8-E16590DFC912}" type="slidenum">
              <a:rPr lang="pt-PT" altLang="en-US"/>
              <a:pPr/>
              <a:t>‹#›</a:t>
            </a:fld>
            <a:endParaRPr lang="pt-PT" altLang="en-US" dirty="0"/>
          </a:p>
        </p:txBody>
      </p:sp>
      <p:grpSp>
        <p:nvGrpSpPr>
          <p:cNvPr id="3076" name="Group 17"/>
          <p:cNvGrpSpPr>
            <a:grpSpLocks/>
          </p:cNvGrpSpPr>
          <p:nvPr userDrawn="1"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3079" name="Freeform 18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0" name="Freeform 19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1" name="Freeform 20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2" name="Freeform 21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4" name="Freeform 23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5" name="Freeform 24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6" name="Freeform 25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7" name="Freeform 26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8" name="Freeform 27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89" name="Freeform 28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0" name="Freeform 29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1" name="Freeform 30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2" name="Freeform 31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3" name="Freeform 32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4" name="Freeform 33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5" name="Freeform 34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6" name="Freeform 35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7" name="Freeform 36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8" name="Freeform 37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099" name="Freeform 38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0" name="Freeform 39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1" name="Freeform 40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2" name="Freeform 41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3" name="Freeform 42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4" name="Freeform 43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5" name="Freeform 44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6" name="Freeform 45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7" name="Freeform 46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8" name="Freeform 47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09" name="Freeform 48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0" name="Freeform 49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1" name="Freeform 50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2" name="Freeform 51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3" name="Freeform 52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4" name="Freeform 53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5" name="Freeform 54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116" name="Freeform 55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5868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image" Target="../media/image8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image" Target="../media/image8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image" Target="../media/image8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0.xml"/><Relationship Id="rId7" Type="http://schemas.openxmlformats.org/officeDocument/2006/relationships/image" Target="../media/image8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2.xml"/><Relationship Id="rId7" Type="http://schemas.openxmlformats.org/officeDocument/2006/relationships/image" Target="../media/image8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4.xml"/><Relationship Id="rId7" Type="http://schemas.openxmlformats.org/officeDocument/2006/relationships/image" Target="../media/image8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6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6.xml"/><Relationship Id="rId7" Type="http://schemas.openxmlformats.org/officeDocument/2006/relationships/image" Target="../media/image8.emf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image" Target="../media/image8.emf"/><Relationship Id="rId2" Type="http://schemas.openxmlformats.org/officeDocument/2006/relationships/tags" Target="../tags/tag3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0.xml"/><Relationship Id="rId7" Type="http://schemas.openxmlformats.org/officeDocument/2006/relationships/image" Target="../media/image8.emf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30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2.xml"/><Relationship Id="rId7" Type="http://schemas.openxmlformats.org/officeDocument/2006/relationships/image" Target="../media/image8.emf"/><Relationship Id="rId2" Type="http://schemas.openxmlformats.org/officeDocument/2006/relationships/tags" Target="../tags/tag4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8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4.xml"/><Relationship Id="rId7" Type="http://schemas.openxmlformats.org/officeDocument/2006/relationships/image" Target="../media/image8.emf"/><Relationship Id="rId2" Type="http://schemas.openxmlformats.org/officeDocument/2006/relationships/tags" Target="../tags/tag4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6.xml"/><Relationship Id="rId7" Type="http://schemas.openxmlformats.org/officeDocument/2006/relationships/image" Target="../media/image8.emf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.xml"/><Relationship Id="rId3" Type="http://schemas.openxmlformats.org/officeDocument/2006/relationships/tags" Target="../tags/tag10.xml"/><Relationship Id="rId7" Type="http://schemas.openxmlformats.org/officeDocument/2006/relationships/image" Target="../media/image8.emf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2.xml"/><Relationship Id="rId10" Type="http://schemas.openxmlformats.org/officeDocument/2006/relationships/diagramData" Target="../diagrams/data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emf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image" Target="../media/image8.emf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8.emf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em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6.xml"/><Relationship Id="rId7" Type="http://schemas.openxmlformats.org/officeDocument/2006/relationships/image" Target="../media/image8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.xml"/><Relationship Id="rId7" Type="http://schemas.openxmlformats.org/officeDocument/2006/relationships/image" Target="../media/image8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emf"/><Relationship Id="rId3" Type="http://schemas.openxmlformats.org/officeDocument/2006/relationships/tags" Target="../tags/tag20.xml"/><Relationship Id="rId7" Type="http://schemas.openxmlformats.org/officeDocument/2006/relationships/image" Target="../media/image8.emf"/><Relationship Id="rId12" Type="http://schemas.openxmlformats.org/officeDocument/2006/relationships/image" Target="../media/image19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emf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7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.xml"/><Relationship Id="rId7" Type="http://schemas.openxmlformats.org/officeDocument/2006/relationships/image" Target="../media/image8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ChangeArrowheads="1"/>
          </p:cNvSpPr>
          <p:nvPr/>
        </p:nvSpPr>
        <p:spPr bwMode="auto">
          <a:xfrm>
            <a:off x="368300" y="5222875"/>
            <a:ext cx="2658356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en-US" sz="1300" b="1" dirty="0">
                <a:latin typeface="Azo Sans Woso" panose="020B0603030303020204" pitchFamily="34" charset="0"/>
              </a:rPr>
              <a:t>Pedro Antao </a:t>
            </a:r>
            <a:r>
              <a:rPr lang="pt-PT" altLang="en-US" sz="1300" dirty="0">
                <a:latin typeface="Azo Sans Woso" panose="020B0603030303020204" pitchFamily="34" charset="0"/>
              </a:rPr>
              <a:t>| November 7th 2018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87784" y="2475235"/>
            <a:ext cx="21544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3600" b="1" dirty="0"/>
              <a:t>ITSF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776" y="3123307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'PTP Profile Interworking'</a:t>
            </a:r>
            <a:endParaRPr lang="pt-PT" sz="2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Evolve the transport network to support phase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64988" y="674254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NOS Synchronization network ASIS today (4Q18):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3E096D5-D2AC-4184-B092-860888707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9331" y="1899171"/>
            <a:ext cx="4929365" cy="265504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E542AEE-2EC2-4654-92AA-7C63CDEA5CDB}"/>
              </a:ext>
            </a:extLst>
          </p:cNvPr>
          <p:cNvSpPr txBox="1"/>
          <p:nvPr/>
        </p:nvSpPr>
        <p:spPr>
          <a:xfrm>
            <a:off x="223614" y="1043426"/>
            <a:ext cx="497571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endParaRPr lang="en-US" sz="1600" b="1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Geographically redundant centralized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GrandMasters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 using GNSS reference;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Fully integrated with IP/MPLS transport network to glue the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GrandMasters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 and Mobile Backhaul infra-structure to provide Frequency Sync over the Ethernet Physical Layer, either PTP packet sync;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Synchronization requirements is confined to Frequency due to FDD radio system (+/- 50ppb);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RAN is synchronized using SyncE, or PTP G.8265.1.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Most of the network devices are synchronized using SyncE.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endParaRPr lang="en-US" sz="1600" b="1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65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Evolve the transport network to support phase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64988" y="674254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NOS Synchronization network ASIS today (4Q18):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542AEE-2EC2-4654-92AA-7C63CDEA5CDB}"/>
              </a:ext>
            </a:extLst>
          </p:cNvPr>
          <p:cNvSpPr txBox="1"/>
          <p:nvPr/>
        </p:nvSpPr>
        <p:spPr>
          <a:xfrm>
            <a:off x="223614" y="1043426"/>
            <a:ext cx="532075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endParaRPr lang="en-US" sz="1600" b="1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Despite the fact that: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GMs are  G.8272 class A  +/-100ns compliant, with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RbXO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 oscillator for  enhanced holdover;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T-BCs implemented within the IP Core and last generation Provide Edge Routers line cards are compliant with G.8273.2 Class A ;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However the: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  <a:latin typeface="Azo Sans Woso" panose="020B0603030303020204" pitchFamily="34" charset="0"/>
              </a:rPr>
              <a:t>Large amount of the line cards that provides MBH ETH-1G connectivity does not support PTP profile G.8275.1, neither compliant with G.8273.2;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  <a:latin typeface="Azo Sans Woso" panose="020B0603030303020204" pitchFamily="34" charset="0"/>
              </a:rPr>
              <a:t>Last mile access CSGs and MWs are not PTP aware.</a:t>
            </a:r>
          </a:p>
          <a:p>
            <a:endParaRPr lang="en-US" sz="1600" b="1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02ED94-68B8-4B18-BE89-6C75458EE9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331" y="1792150"/>
            <a:ext cx="4803019" cy="25868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9F8F535-2026-40B2-B29C-002DBABAF074}"/>
              </a:ext>
            </a:extLst>
          </p:cNvPr>
          <p:cNvSpPr txBox="1"/>
          <p:nvPr/>
        </p:nvSpPr>
        <p:spPr>
          <a:xfrm>
            <a:off x="192827" y="4775541"/>
            <a:ext cx="961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Please notice, that routers compliant with T-BC class B’s have become available and introduced in the transport network in 2018. More recently witnessed that T-BC class C are being planned to become available mid 2019.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001794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Evolve the transport network to support phase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44350" y="832859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Solutions to support phase for the 4G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542AEE-2EC2-4654-92AA-7C63CDEA5CDB}"/>
              </a:ext>
            </a:extLst>
          </p:cNvPr>
          <p:cNvSpPr txBox="1"/>
          <p:nvPr/>
        </p:nvSpPr>
        <p:spPr>
          <a:xfrm>
            <a:off x="611892" y="1730504"/>
            <a:ext cx="929728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endParaRPr lang="en-US" sz="1600" b="1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Due to 5G in the corner, the options to deploy timing phase shall be reviewed due new requirements regarding backhaul and fronthaul architectures!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5G is not only a new radio node, it a completely new network architecture!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…</a:t>
            </a:r>
          </a:p>
          <a:p>
            <a:pPr>
              <a:spcAft>
                <a:spcPts val="600"/>
              </a:spcAft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endParaRPr lang="en-US" sz="1600" b="1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299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Evolve the transport network to support phase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44350" y="832859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Evolve from 4G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eNB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 to 5G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gNB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 Synchronization highlights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9341C5-B0A1-4017-8141-D2CA8A89A370}"/>
              </a:ext>
            </a:extLst>
          </p:cNvPr>
          <p:cNvSpPr txBox="1"/>
          <p:nvPr/>
        </p:nvSpPr>
        <p:spPr>
          <a:xfrm>
            <a:off x="215776" y="4122665"/>
            <a:ext cx="78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latin typeface="Azo Sans Woso" panose="020B0603030303020204" pitchFamily="34" charset="0"/>
              </a:rPr>
              <a:t>While the 4G </a:t>
            </a:r>
            <a:r>
              <a:rPr lang="en-GB" sz="1600" dirty="0" err="1">
                <a:latin typeface="Azo Sans Woso" panose="020B0603030303020204" pitchFamily="34" charset="0"/>
              </a:rPr>
              <a:t>eNB</a:t>
            </a:r>
            <a:r>
              <a:rPr lang="en-GB" sz="1600" dirty="0">
                <a:latin typeface="Azo Sans Woso" panose="020B0603030303020204" pitchFamily="34" charset="0"/>
              </a:rPr>
              <a:t> Synchronization fits on installed based backhaul using </a:t>
            </a:r>
            <a:r>
              <a:rPr lang="en-GB" sz="1600" b="1" dirty="0">
                <a:latin typeface="Azo Sans Woso" panose="020B0603030303020204" pitchFamily="34" charset="0"/>
              </a:rPr>
              <a:t>FTS</a:t>
            </a:r>
            <a:r>
              <a:rPr lang="en-GB" sz="1600" dirty="0">
                <a:latin typeface="Azo Sans Woso" panose="020B0603030303020204" pitchFamily="34" charset="0"/>
              </a:rPr>
              <a:t> leveraging on Profile G.8275.1,  either </a:t>
            </a:r>
            <a:r>
              <a:rPr lang="en-GB" sz="1600" b="1" dirty="0">
                <a:latin typeface="Azo Sans Woso" panose="020B0603030303020204" pitchFamily="34" charset="0"/>
              </a:rPr>
              <a:t>PTS</a:t>
            </a:r>
            <a:r>
              <a:rPr lang="en-GB" sz="1600" dirty="0">
                <a:latin typeface="Azo Sans Woso" panose="020B0603030303020204" pitchFamily="34" charset="0"/>
              </a:rPr>
              <a:t> using Profile G.8275.2… for 5G we face new scenarios as explained next.</a:t>
            </a:r>
            <a:endParaRPr lang="en-GB" sz="1600" dirty="0">
              <a:latin typeface="Azo Sans Wo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6C7420-B97B-4FC9-A81C-683EC0288310}"/>
              </a:ext>
            </a:extLst>
          </p:cNvPr>
          <p:cNvSpPr txBox="1"/>
          <p:nvPr/>
        </p:nvSpPr>
        <p:spPr>
          <a:xfrm>
            <a:off x="200729" y="1711890"/>
            <a:ext cx="751624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BBU architectures leverage on the following assumptions :</a:t>
            </a:r>
          </a:p>
          <a:p>
            <a:pPr marL="361950" indent="-206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Local oscillator, typically a TCXO that synchronize to the Timing Synchronization references;</a:t>
            </a:r>
          </a:p>
          <a:p>
            <a:pPr marL="361950" indent="-206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Timing Synchronization references are provided through the backhaul ETH-1G (S1 interface), or in alternative using an integrated GNSS receiver;</a:t>
            </a:r>
          </a:p>
          <a:p>
            <a:pPr marL="361950" indent="-206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Distribute Sync to the radios: RRHs through the CPRI interfaces (timing is inherent to the  CPRI interfaces;</a:t>
            </a:r>
          </a:p>
          <a:p>
            <a:pPr marL="361950" indent="-206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Sync Requirements are frequency +/-50ppb and  phase alignment +/-1.5us (phase requirement only required if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CoMP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or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EiCIC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is used) from a common reference UTC. </a:t>
            </a:r>
          </a:p>
          <a:p>
            <a:pPr>
              <a:tabLst>
                <a:tab pos="0" algn="l"/>
              </a:tabLst>
            </a:pPr>
            <a:endParaRPr lang="en-GB" sz="1600" dirty="0">
              <a:latin typeface="Azo Sans Wo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8715D-392B-446B-AC7C-3286C894D7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4379" y="1218916"/>
            <a:ext cx="2613152" cy="39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811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Evolve the transport network to support phase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44350" y="832859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Evolve from 4G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eNB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 to 5G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gNB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 Synchronization highlights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DCB84C-57E3-4D34-BEBD-DED6A090FBD3}"/>
              </a:ext>
            </a:extLst>
          </p:cNvPr>
          <p:cNvSpPr txBox="1"/>
          <p:nvPr/>
        </p:nvSpPr>
        <p:spPr>
          <a:xfrm>
            <a:off x="200729" y="1732645"/>
            <a:ext cx="728785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The evolution to 5G,  considers that BBU is Split into different entities: CU,  DU, and some functions integrated within the RRU:</a:t>
            </a:r>
          </a:p>
          <a:p>
            <a:pPr marL="355600" indent="-222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5G is TDD radio, and at the current being there is a consensus that RRUs sharing the same DU require +/-130ns Time Alignment, otherwise +/-1.5us;</a:t>
            </a:r>
          </a:p>
          <a:p>
            <a:pPr marL="355600" indent="-222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Within the conceptual splits, the CU/DU S1 or  DU F1, and RU shall interface the synchronization references, and both have their own high quality oscillators;</a:t>
            </a:r>
          </a:p>
          <a:p>
            <a:pPr marL="355600" indent="-222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RRUs are expected to connect the DU over Ethernet using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eCPRI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or ROE, this interfaces shall be used to provide Packet Timing Sync as well!</a:t>
            </a:r>
          </a:p>
          <a:p>
            <a:pPr marL="333375">
              <a:spcAft>
                <a:spcPts val="600"/>
              </a:spcAft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63525"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0199C4-F36E-44C4-9AB3-0BF2334EA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0194" y="1563371"/>
            <a:ext cx="2010431" cy="3323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1BAFE67-FD19-4A02-8A46-9009354BD372}"/>
              </a:ext>
            </a:extLst>
          </p:cNvPr>
          <p:cNvSpPr txBox="1"/>
          <p:nvPr/>
        </p:nvSpPr>
        <p:spPr>
          <a:xfrm>
            <a:off x="244350" y="3941789"/>
            <a:ext cx="7287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latin typeface="Azo Sans Woso" panose="020B0603030303020204" pitchFamily="34" charset="0"/>
              </a:rPr>
              <a:t>While in the CPRI timing is inherent, in the packetized fronthaul (eCPRI, ROE) timing need to be explicitly transported to the RRU (eRE using CPRI terminology) therefore it requires PTP.</a:t>
            </a:r>
          </a:p>
        </p:txBody>
      </p:sp>
    </p:spTree>
    <p:extLst>
      <p:ext uri="{BB962C8B-B14F-4D97-AF65-F5344CB8AC3E}">
        <p14:creationId xmlns:p14="http://schemas.microsoft.com/office/powerpoint/2010/main" val="33115600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Evolve the transport network to support phase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44350" y="832859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Evolve from 4G eNB to 5G gNB Synchronization highlights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9F3B0D-DF0A-467C-8116-D2C523803207}"/>
              </a:ext>
            </a:extLst>
          </p:cNvPr>
          <p:cNvSpPr txBox="1"/>
          <p:nvPr/>
        </p:nvSpPr>
        <p:spPr>
          <a:xfrm>
            <a:off x="200729" y="1783321"/>
            <a:ext cx="474903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Several 5G Synchronization architecture shall be evaluated:</a:t>
            </a:r>
          </a:p>
          <a:p>
            <a:pPr>
              <a:tabLst>
                <a:tab pos="0" algn="l"/>
              </a:tabLs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arenR"/>
              <a:tabLst>
                <a:tab pos="0" algn="l"/>
              </a:tabLst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gNB Synchronize from the backhaul or GNSS, and has integrated Boundary Clock features to provide sync to RRU’s.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AutoNum type="arabicParenR"/>
              <a:tabLst>
                <a:tab pos="0" algn="l"/>
              </a:tabLst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Fronthaul Network provided timing sync to DU and RRU’s.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8C1AA-3E4E-4D64-921F-1F26DEDCE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9759" y="1387077"/>
            <a:ext cx="2619699" cy="374220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751CD30-61EB-4A7C-95BD-FE1C1509DFC3}"/>
              </a:ext>
            </a:extLst>
          </p:cNvPr>
          <p:cNvSpPr txBox="1"/>
          <p:nvPr/>
        </p:nvSpPr>
        <p:spPr>
          <a:xfrm>
            <a:off x="200729" y="3941272"/>
            <a:ext cx="474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GB" sz="1600" dirty="0">
                <a:latin typeface="Azo Sans Woso" panose="020B0603030303020204" pitchFamily="34" charset="0"/>
              </a:rPr>
              <a:t>In resume, in the long term FTS using G.8275.1 seems to be the solution… meanwhile PTS is an alternative solution until network transport evolve to support full timing sync functions.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87A99-C9DA-4996-A455-74116468F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1238" y="2402385"/>
            <a:ext cx="2680745" cy="27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3490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Evolve the transport network to support phase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44350" y="832859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5G network architectures impose additional complexity that shall be used to define the synchronization strategy: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DCB84C-57E3-4D34-BEBD-DED6A090FBD3}"/>
              </a:ext>
            </a:extLst>
          </p:cNvPr>
          <p:cNvSpPr txBox="1"/>
          <p:nvPr/>
        </p:nvSpPr>
        <p:spPr>
          <a:xfrm>
            <a:off x="495999" y="1562705"/>
            <a:ext cx="89440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DRAN versus CRAN: BBU/RRU split CU/DU/RU and relationship with Synchronization;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5G RAN is TDD, Phase Timing synchronization requirements with tighter requirements than 4G LTE-A;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Fronthaul transport network (IEEE 1914.1 NGFI architectures);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Cloud Telco DC environment and Network Virtualization;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5G evolution paths: NSA vs SA and dependency from install base BBU’s;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Small Cell / Remote RU densification;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Synchronization standards being currently updated for 5G requirements.</a:t>
            </a:r>
          </a:p>
          <a:p>
            <a:pPr>
              <a:spcAft>
                <a:spcPts val="600"/>
              </a:spcAft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 marL="355600" indent="-22225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63525"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801038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PTP profile Interworking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09676F-90F3-4451-B3F7-A73C388DA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6651" y="3807227"/>
            <a:ext cx="7755351" cy="1692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51CB05-A117-4F07-A2D2-E089A0D4E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2047" y="1441314"/>
            <a:ext cx="7639272" cy="2258057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B50B231-4339-4BFE-B3F1-2D22C72AEEF5}"/>
              </a:ext>
            </a:extLst>
          </p:cNvPr>
          <p:cNvSpPr/>
          <p:nvPr/>
        </p:nvSpPr>
        <p:spPr>
          <a:xfrm>
            <a:off x="359792" y="2047796"/>
            <a:ext cx="1008112" cy="13371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2a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0F0BB721-1CAB-4C87-AE35-F6916490F53F}"/>
              </a:ext>
            </a:extLst>
          </p:cNvPr>
          <p:cNvSpPr/>
          <p:nvPr/>
        </p:nvSpPr>
        <p:spPr>
          <a:xfrm>
            <a:off x="359792" y="3827442"/>
            <a:ext cx="1008112" cy="13571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40CBA-8895-4B5E-9450-AD43F82EE9FF}"/>
              </a:ext>
            </a:extLst>
          </p:cNvPr>
          <p:cNvSpPr/>
          <p:nvPr/>
        </p:nvSpPr>
        <p:spPr>
          <a:xfrm>
            <a:off x="1616651" y="3770801"/>
            <a:ext cx="7741662" cy="1413775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15776" y="878988"/>
            <a:ext cx="9693400" cy="14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PTP Profile interworking have been included within ITU-T G.8271.2</a:t>
            </a:r>
          </a:p>
        </p:txBody>
      </p:sp>
    </p:spTree>
    <p:extLst>
      <p:ext uri="{BB962C8B-B14F-4D97-AF65-F5344CB8AC3E}">
        <p14:creationId xmlns:p14="http://schemas.microsoft.com/office/powerpoint/2010/main" val="316858539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PTP profile Interworking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15776" y="878988"/>
            <a:ext cx="9414000" cy="14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PTP Profile interworking leverage on installed based FTS, and overcome HW limitations on the access network due to PTP not-aware of no compliance with G.8273.2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FF38B0-28DC-46DD-9556-E50B18ED2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974" y="1507608"/>
            <a:ext cx="7848624" cy="25936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AA80FDD-8803-4096-96A7-511951AA16CA}"/>
              </a:ext>
            </a:extLst>
          </p:cNvPr>
          <p:cNvSpPr txBox="1"/>
          <p:nvPr/>
        </p:nvSpPr>
        <p:spPr>
          <a:xfrm>
            <a:off x="112186" y="4886405"/>
            <a:ext cx="996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GB" sz="1400" dirty="0">
                <a:latin typeface="Azo Sans Woso" panose="020B0603030303020204" pitchFamily="34" charset="0"/>
              </a:rPr>
              <a:t>This architecture leverage on install based centralized T-GM’s and extend the PTP Full Time Support till the Edge, and extends the lifetime of existing Mobile backhaul solution until 5G network transformation starts. 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FFA71CDA-15BC-4E9B-B796-497DA732874B}"/>
              </a:ext>
            </a:extLst>
          </p:cNvPr>
          <p:cNvSpPr/>
          <p:nvPr/>
        </p:nvSpPr>
        <p:spPr>
          <a:xfrm>
            <a:off x="4392240" y="4277881"/>
            <a:ext cx="3312368" cy="58208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FTS G.8275.1</a:t>
            </a:r>
          </a:p>
        </p:txBody>
      </p:sp>
      <p:sp>
        <p:nvSpPr>
          <p:cNvPr id="58" name="Arrow: Left 57">
            <a:extLst>
              <a:ext uri="{FF2B5EF4-FFF2-40B4-BE49-F238E27FC236}">
                <a16:creationId xmlns:a16="http://schemas.microsoft.com/office/drawing/2014/main" id="{6140DF2B-AB55-4E22-AE73-106732496AAF}"/>
              </a:ext>
            </a:extLst>
          </p:cNvPr>
          <p:cNvSpPr/>
          <p:nvPr/>
        </p:nvSpPr>
        <p:spPr>
          <a:xfrm>
            <a:off x="2056402" y="4284582"/>
            <a:ext cx="1903790" cy="582081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PTS G.8275.2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5A556-E708-4BCC-BA26-840D74312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6784" y="4383766"/>
            <a:ext cx="446776" cy="3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700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PTP profile Interworking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44350" y="832859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Status of the PTP profile interworking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DCB84C-57E3-4D34-BEBD-DED6A090FBD3}"/>
              </a:ext>
            </a:extLst>
          </p:cNvPr>
          <p:cNvSpPr txBox="1"/>
          <p:nvPr/>
        </p:nvSpPr>
        <p:spPr>
          <a:xfrm>
            <a:off x="495999" y="1562705"/>
            <a:ext cx="91893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Feature are becoming available for the IP router devices;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Performance measurement have been started, achieving good result.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zo Sans Woso" panose="020B0603030303020204" pitchFamily="34" charset="0"/>
              </a:rPr>
              <a:t>Provides enhanced flexibility to provide phase synchronization across heterogenous network</a:t>
            </a:r>
          </a:p>
          <a:p>
            <a:pPr>
              <a:spcAft>
                <a:spcPts val="600"/>
              </a:spcAft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Azo Sans Woso" panose="020B0603030303020204" pitchFamily="34" charset="0"/>
            </a:endParaRPr>
          </a:p>
          <a:p>
            <a:pPr marL="355600" indent="-22225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63525"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85176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33239" y="166575"/>
            <a:ext cx="9512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/>
              <a:t>ITSF 2018</a:t>
            </a:r>
            <a:endParaRPr lang="pt-PT" sz="2400" b="1" dirty="0"/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07864" y="1296111"/>
            <a:ext cx="8064896" cy="8640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464241"/>
                </a:solidFill>
                <a:latin typeface="+mj-lt"/>
              </a:rPr>
              <a:t>WRAP-UP ITSF 2017: </a:t>
            </a:r>
            <a:r>
              <a:rPr lang="en-US" sz="1600" dirty="0"/>
              <a:t>'The reality for Time and Phase synchronization within the Mobile Network Operator to address the LTE-A'</a:t>
            </a:r>
            <a:r>
              <a:rPr lang="en-GB" sz="2000" b="1" dirty="0">
                <a:solidFill>
                  <a:srgbClr val="464241"/>
                </a:solidFill>
                <a:latin typeface="+mj-lt"/>
              </a:rPr>
              <a:t>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02951" y="2416359"/>
            <a:ext cx="8064896" cy="8640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>
                <a:solidFill>
                  <a:srgbClr val="464241"/>
                </a:solidFill>
                <a:latin typeface="+mj-lt"/>
              </a:rPr>
              <a:t>Evolve the transport network to support phase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02951" y="3530635"/>
            <a:ext cx="8064896" cy="8640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>
                <a:solidFill>
                  <a:srgbClr val="464241"/>
                </a:solidFill>
                <a:latin typeface="+mj-lt"/>
              </a:rPr>
              <a:t>PTP profile Interworking </a:t>
            </a:r>
          </a:p>
        </p:txBody>
      </p:sp>
    </p:spTree>
    <p:extLst>
      <p:ext uri="{BB962C8B-B14F-4D97-AF65-F5344CB8AC3E}">
        <p14:creationId xmlns:p14="http://schemas.microsoft.com/office/powerpoint/2010/main" val="137523593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00729" y="158555"/>
            <a:ext cx="879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 dirty="0">
                <a:solidFill>
                  <a:srgbClr val="464241"/>
                </a:solidFill>
              </a:rPr>
              <a:t>PTP profile Interworking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44350" y="832859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Other PTP interworking use cases might be interesting in the mobile as illustrated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9F3B0D-DF0A-467C-8116-D2C523803207}"/>
              </a:ext>
            </a:extLst>
          </p:cNvPr>
          <p:cNvSpPr txBox="1"/>
          <p:nvPr/>
        </p:nvSpPr>
        <p:spPr>
          <a:xfrm>
            <a:off x="431800" y="1910630"/>
            <a:ext cx="474903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gNB Synchronize from the backhaul or GNSS, and has integrated Boundary Clock features, optionally implement APTS.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With the IWF PTP Profile interworking, behave as T-BC with G.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8275.1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zo Sans Woso" panose="020B0603030303020204" pitchFamily="34" charset="0"/>
              </a:rPr>
              <a:t> towards the RRUs.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B0943-EFC7-471D-A883-4A636BDA3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496" y="892177"/>
            <a:ext cx="3321995" cy="47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8200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" y="-26601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191964" y="93504"/>
            <a:ext cx="9157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‘PTP Profile Interworking’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71338" y="659830"/>
            <a:ext cx="9637838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2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6" name="Rectangle 1171"/>
          <p:cNvSpPr>
            <a:spLocks noChangeArrowheads="1"/>
          </p:cNvSpPr>
          <p:nvPr/>
        </p:nvSpPr>
        <p:spPr bwMode="auto">
          <a:xfrm>
            <a:off x="274841" y="1478624"/>
            <a:ext cx="3904678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96096" y="2403227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5400" b="1" dirty="0">
                <a:solidFill>
                  <a:srgbClr val="000000"/>
                </a:solidFill>
              </a:rPr>
              <a:t>Thank You!</a:t>
            </a:r>
          </a:p>
          <a:p>
            <a:pPr algn="ctr"/>
            <a:r>
              <a:rPr lang="en-GB" altLang="en-US" sz="2400" b="1" dirty="0">
                <a:solidFill>
                  <a:srgbClr val="000000"/>
                </a:solidFill>
              </a:rPr>
              <a:t>pedro.antao@nos.pt</a:t>
            </a:r>
          </a:p>
          <a:p>
            <a:endParaRPr lang="en-GB" altLang="en-US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457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" y="-26601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12725" y="119626"/>
            <a:ext cx="87979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464241"/>
                </a:solidFill>
              </a:rPr>
              <a:t>WRAP-UP ITSF 2017: </a:t>
            </a:r>
            <a:r>
              <a:rPr lang="en-US" sz="1600" dirty="0"/>
              <a:t>'The reality for Time and Phase synchronization within the Mobile Network Operator to address the LTE-A'</a:t>
            </a:r>
            <a:r>
              <a:rPr lang="en-GB" sz="1600" b="1" dirty="0">
                <a:solidFill>
                  <a:srgbClr val="464241"/>
                </a:solidFill>
              </a:rPr>
              <a:t> 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64988" y="758441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600" b="1" dirty="0">
                <a:solidFill>
                  <a:srgbClr val="000000"/>
                </a:solidFill>
                <a:latin typeface="+mn-lt"/>
              </a:rPr>
              <a:t>Solutions to enable phase &amp; time being considered in the RAN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15124" y="3195315"/>
            <a:ext cx="5474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/>
                </a:solidFill>
              </a:rPr>
              <a:t>PTP G.8275.1 T-TSC + SyncE</a:t>
            </a:r>
          </a:p>
          <a:p>
            <a:endParaRPr lang="en-GB" sz="2000" b="1" i="1" dirty="0">
              <a:solidFill>
                <a:schemeClr val="bg2"/>
              </a:solidFill>
            </a:endParaRPr>
          </a:p>
          <a:p>
            <a:r>
              <a:rPr lang="en-GB" sz="2000" b="1" dirty="0">
                <a:solidFill>
                  <a:schemeClr val="bg2"/>
                </a:solidFill>
              </a:rPr>
              <a:t>PTP G.8275.2 T-TSC-P, with/without SyncE</a:t>
            </a:r>
          </a:p>
          <a:p>
            <a:endParaRPr lang="en-GB" sz="2000" b="1" dirty="0">
              <a:solidFill>
                <a:schemeClr val="bg2"/>
              </a:solidFill>
            </a:endParaRPr>
          </a:p>
          <a:p>
            <a:r>
              <a:rPr lang="en-GB" sz="2000" b="1" dirty="0">
                <a:solidFill>
                  <a:schemeClr val="bg2"/>
                </a:solidFill>
              </a:rPr>
              <a:t>GNSS + SyncE , </a:t>
            </a:r>
            <a:r>
              <a:rPr lang="en-GB" sz="2000" b="1" i="1" dirty="0">
                <a:solidFill>
                  <a:schemeClr val="bg2"/>
                </a:solidFill>
              </a:rPr>
              <a:t>contingency.</a:t>
            </a:r>
          </a:p>
        </p:txBody>
      </p:sp>
      <p:sp>
        <p:nvSpPr>
          <p:cNvPr id="6" name="Left Brace 5"/>
          <p:cNvSpPr/>
          <p:nvPr/>
        </p:nvSpPr>
        <p:spPr>
          <a:xfrm>
            <a:off x="3563417" y="3052172"/>
            <a:ext cx="792088" cy="1852464"/>
          </a:xfrm>
          <a:prstGeom prst="leftBrac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5976" y="3053667"/>
            <a:ext cx="1418452" cy="172582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6523191"/>
              </p:ext>
            </p:extLst>
          </p:nvPr>
        </p:nvGraphicFramePr>
        <p:xfrm>
          <a:off x="1607810" y="613577"/>
          <a:ext cx="6720417" cy="228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2000" y="1698568"/>
            <a:ext cx="103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2015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90819" y="1704962"/>
            <a:ext cx="1031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2016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02959" y="1704962"/>
            <a:ext cx="103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2017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9792" y="3556678"/>
            <a:ext cx="547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eNB (LTE-A)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3768" y="4943427"/>
            <a:ext cx="993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4"/>
                </a:solidFill>
              </a:rPr>
              <a:t>In 2017, PTP ITU-T profile G.8275.2 seems to be a seriously solution for phase synchronization. Although G.8273.4 APTS and PTS has not been standardized.</a:t>
            </a:r>
          </a:p>
        </p:txBody>
      </p:sp>
    </p:spTree>
    <p:extLst>
      <p:ext uri="{BB962C8B-B14F-4D97-AF65-F5344CB8AC3E}">
        <p14:creationId xmlns:p14="http://schemas.microsoft.com/office/powerpoint/2010/main" val="3089234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2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11138" y="77550"/>
            <a:ext cx="8797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464241"/>
                </a:solidFill>
              </a:rPr>
              <a:t>WRAP-UP ITSF 2017: </a:t>
            </a:r>
            <a:r>
              <a:rPr lang="en-US" sz="1600" dirty="0"/>
              <a:t>'The reality for Time and Phase synchronization within the Mobile Network Operator to address the LTE-A'</a:t>
            </a:r>
            <a:r>
              <a:rPr lang="en-GB" sz="1600" b="1" dirty="0">
                <a:solidFill>
                  <a:srgbClr val="464241"/>
                </a:solidFill>
              </a:rPr>
              <a:t> </a:t>
            </a: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64988" y="674254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000000"/>
                </a:solidFill>
                <a:latin typeface="+mn-lt"/>
              </a:rPr>
              <a:t>PTP G.8275.1 ETH L2 MCAST + SyncE </a:t>
            </a:r>
            <a:r>
              <a:rPr lang="en-GB" altLang="en-US" sz="2400" b="1" dirty="0">
                <a:solidFill>
                  <a:srgbClr val="000000"/>
                </a:solidFill>
              </a:rPr>
              <a:t>(RAN T-TSC)</a:t>
            </a:r>
          </a:p>
        </p:txBody>
      </p:sp>
      <p:sp>
        <p:nvSpPr>
          <p:cNvPr id="53" name="Rectangle 1171"/>
          <p:cNvSpPr>
            <a:spLocks noChangeArrowheads="1"/>
          </p:cNvSpPr>
          <p:nvPr/>
        </p:nvSpPr>
        <p:spPr bwMode="auto">
          <a:xfrm>
            <a:off x="211138" y="3947781"/>
            <a:ext cx="4593759" cy="152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Standards finish in 2014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Feasible to leverage on centralized T-GM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Widely accepted by RAN vendors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Well defined metrics by the ITU-T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34" y="1073000"/>
            <a:ext cx="9206682" cy="2363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5" r="50000" b="19044"/>
          <a:stretch/>
        </p:blipFill>
        <p:spPr>
          <a:xfrm>
            <a:off x="7173776" y="3448222"/>
            <a:ext cx="630177" cy="6167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5561" b="19268"/>
          <a:stretch/>
        </p:blipFill>
        <p:spPr>
          <a:xfrm>
            <a:off x="2304008" y="3433635"/>
            <a:ext cx="638584" cy="616708"/>
          </a:xfrm>
          <a:prstGeom prst="rect">
            <a:avLst/>
          </a:prstGeom>
        </p:spPr>
      </p:pic>
      <p:sp>
        <p:nvSpPr>
          <p:cNvPr id="51" name="Rectangle 1171"/>
          <p:cNvSpPr>
            <a:spLocks noChangeArrowheads="1"/>
          </p:cNvSpPr>
          <p:nvPr/>
        </p:nvSpPr>
        <p:spPr bwMode="auto">
          <a:xfrm>
            <a:off x="4804897" y="3959696"/>
            <a:ext cx="4834513" cy="17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Requires full path support, not easy to achieve due to install based HW/SW restrictions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Legacy HW does not support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Slow start to IP routers vendors to support this profile</a:t>
            </a:r>
          </a:p>
        </p:txBody>
      </p:sp>
    </p:spTree>
    <p:extLst>
      <p:ext uri="{BB962C8B-B14F-4D97-AF65-F5344CB8AC3E}">
        <p14:creationId xmlns:p14="http://schemas.microsoft.com/office/powerpoint/2010/main" val="28670271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198030" y="84349"/>
            <a:ext cx="8797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464241"/>
                </a:solidFill>
              </a:rPr>
              <a:t>WRAP-UP ITSF 2017: </a:t>
            </a:r>
            <a:r>
              <a:rPr lang="en-US" sz="1600" dirty="0"/>
              <a:t>'The reality for Time and Phase synchronization within the Mobile Network Operator to address the LTE-A'</a:t>
            </a:r>
            <a:r>
              <a:rPr lang="en-GB" sz="1600" b="1" dirty="0">
                <a:solidFill>
                  <a:srgbClr val="464241"/>
                </a:solidFill>
              </a:rPr>
              <a:t> </a:t>
            </a: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Rectangle 1171"/>
          <p:cNvSpPr>
            <a:spLocks noChangeArrowheads="1"/>
          </p:cNvSpPr>
          <p:nvPr/>
        </p:nvSpPr>
        <p:spPr bwMode="auto">
          <a:xfrm>
            <a:off x="296451" y="4227506"/>
            <a:ext cx="4521751" cy="152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Despite being standardized two years later than G.8275.1, it is already implemented and supported by a wider variety of equipment vendors</a:t>
            </a:r>
          </a:p>
          <a:p>
            <a:pPr marL="285750" indent="-28575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Does not requires full time path support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n-GB" altLang="en-US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5" r="50000" b="19044"/>
          <a:stretch/>
        </p:blipFill>
        <p:spPr>
          <a:xfrm>
            <a:off x="7200552" y="3433635"/>
            <a:ext cx="630177" cy="6167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5561" b="19268"/>
          <a:stretch/>
        </p:blipFill>
        <p:spPr>
          <a:xfrm>
            <a:off x="2304008" y="3433635"/>
            <a:ext cx="638584" cy="616708"/>
          </a:xfrm>
          <a:prstGeom prst="rect">
            <a:avLst/>
          </a:prstGeom>
        </p:spPr>
      </p:pic>
      <p:sp>
        <p:nvSpPr>
          <p:cNvPr id="51" name="Rectangle 1171"/>
          <p:cNvSpPr>
            <a:spLocks noChangeArrowheads="1"/>
          </p:cNvSpPr>
          <p:nvPr/>
        </p:nvSpPr>
        <p:spPr bwMode="auto">
          <a:xfrm>
            <a:off x="5104050" y="3968338"/>
            <a:ext cx="4662251" cy="17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Asymmetry</a:t>
            </a: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 are more likely due to IP routing issues among parallel paths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Metrics are not well defined yet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More risky to leverage within centralized T-GM deployment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23" y="1039196"/>
            <a:ext cx="9325651" cy="239443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509" y="1041094"/>
            <a:ext cx="9343352" cy="241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64988" y="674254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000000"/>
                </a:solidFill>
                <a:latin typeface="+mn-lt"/>
              </a:rPr>
              <a:t>PTP G.8275.2 IP L3 UNICAST + “</a:t>
            </a:r>
            <a:r>
              <a:rPr lang="en-GB" altLang="en-US" sz="2400" b="1" i="1" dirty="0">
                <a:solidFill>
                  <a:srgbClr val="000000"/>
                </a:solidFill>
                <a:latin typeface="+mn-lt"/>
              </a:rPr>
              <a:t>SyncE</a:t>
            </a:r>
            <a:r>
              <a:rPr lang="en-GB" altLang="en-US" sz="2400" b="1" dirty="0">
                <a:solidFill>
                  <a:srgbClr val="000000"/>
                </a:solidFill>
                <a:latin typeface="+mn-lt"/>
              </a:rPr>
              <a:t>” (RAN T-TSC-P)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95" y="709881"/>
            <a:ext cx="8211293" cy="54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Distributed T-BC-P G.8275.2 (RAN T-TSC-P)</a:t>
            </a:r>
          </a:p>
        </p:txBody>
      </p:sp>
    </p:spTree>
    <p:extLst>
      <p:ext uri="{BB962C8B-B14F-4D97-AF65-F5344CB8AC3E}">
        <p14:creationId xmlns:p14="http://schemas.microsoft.com/office/powerpoint/2010/main" val="4183233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198152" y="51356"/>
            <a:ext cx="8797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464241"/>
                </a:solidFill>
              </a:rPr>
              <a:t>WRAP-UP ITSF 2017: </a:t>
            </a:r>
            <a:r>
              <a:rPr lang="en-US" sz="1600" dirty="0"/>
              <a:t>'The reality for Time and Phase synchronization within the Mobile Network Operator to address the LTE-A'</a:t>
            </a:r>
            <a:r>
              <a:rPr lang="en-GB" sz="1600" b="1" dirty="0">
                <a:solidFill>
                  <a:srgbClr val="464241"/>
                </a:solidFill>
              </a:rPr>
              <a:t> </a:t>
            </a: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64988" y="674254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000000"/>
                </a:solidFill>
                <a:latin typeface="+mn-lt"/>
              </a:rPr>
              <a:t>PTP G.8275.2 APTS (RAN T-TSC-P)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85" y="1268036"/>
            <a:ext cx="9421728" cy="2554550"/>
          </a:xfrm>
          <a:prstGeom prst="rect">
            <a:avLst/>
          </a:prstGeom>
        </p:spPr>
      </p:pic>
      <p:sp>
        <p:nvSpPr>
          <p:cNvPr id="59" name="Rectangle 1171"/>
          <p:cNvSpPr>
            <a:spLocks noChangeArrowheads="1"/>
          </p:cNvSpPr>
          <p:nvPr/>
        </p:nvSpPr>
        <p:spPr bwMode="auto">
          <a:xfrm>
            <a:off x="1439912" y="3887090"/>
            <a:ext cx="8409732" cy="152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Distributed Small/Mid size T-BC-A  in the EDGE and/or Pre-AGG layers to provide higher scalability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APTS use the distributed GNSS reference, and centralized T-GM for backup with real time asymmetry correction</a:t>
            </a:r>
          </a:p>
          <a:p>
            <a:pPr algn="just" eaLnBrk="1" hangingPunct="1"/>
            <a:endParaRPr lang="en-GB" altLang="en-US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5561" b="19268"/>
          <a:stretch/>
        </p:blipFill>
        <p:spPr>
          <a:xfrm>
            <a:off x="575816" y="4026653"/>
            <a:ext cx="638584" cy="616708"/>
          </a:xfrm>
          <a:prstGeom prst="rect">
            <a:avLst/>
          </a:prstGeom>
        </p:spPr>
      </p:pic>
      <p:sp>
        <p:nvSpPr>
          <p:cNvPr id="61" name="Rectangle 1171"/>
          <p:cNvSpPr>
            <a:spLocks noChangeArrowheads="1"/>
          </p:cNvSpPr>
          <p:nvPr/>
        </p:nvSpPr>
        <p:spPr bwMode="auto">
          <a:xfrm>
            <a:off x="551507" y="4519274"/>
            <a:ext cx="888405" cy="6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GB" altLang="en-US" b="1" dirty="0">
                <a:solidFill>
                  <a:srgbClr val="000000"/>
                </a:solidFill>
                <a:latin typeface="+mn-lt"/>
              </a:rPr>
              <a:t>APTS</a:t>
            </a:r>
          </a:p>
        </p:txBody>
      </p:sp>
    </p:spTree>
    <p:extLst>
      <p:ext uri="{BB962C8B-B14F-4D97-AF65-F5344CB8AC3E}">
        <p14:creationId xmlns:p14="http://schemas.microsoft.com/office/powerpoint/2010/main" val="36863404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5045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33537" y="65884"/>
            <a:ext cx="8797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464241"/>
                </a:solidFill>
              </a:rPr>
              <a:t>WRAP-UP ITSF 2017: </a:t>
            </a:r>
            <a:r>
              <a:rPr lang="en-US" sz="1600" dirty="0"/>
              <a:t>'The reality for Time and Phase synchronization within the Mobile Network Operator to address the LTE-A'</a:t>
            </a:r>
            <a:r>
              <a:rPr lang="en-GB" sz="1600" b="1" dirty="0">
                <a:solidFill>
                  <a:srgbClr val="464241"/>
                </a:solidFill>
              </a:rPr>
              <a:t> </a:t>
            </a:r>
          </a:p>
          <a:p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64988" y="674254"/>
            <a:ext cx="941400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000000"/>
                </a:solidFill>
                <a:latin typeface="+mn-lt"/>
              </a:rPr>
              <a:t>GNSS receiver in the 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482" y="1179091"/>
            <a:ext cx="9494714" cy="24378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5" r="50000" b="19044"/>
          <a:stretch/>
        </p:blipFill>
        <p:spPr>
          <a:xfrm>
            <a:off x="7128544" y="3627363"/>
            <a:ext cx="630177" cy="61670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5561" b="19268"/>
          <a:stretch/>
        </p:blipFill>
        <p:spPr>
          <a:xfrm>
            <a:off x="2304008" y="3627363"/>
            <a:ext cx="638584" cy="616708"/>
          </a:xfrm>
          <a:prstGeom prst="rect">
            <a:avLst/>
          </a:prstGeom>
        </p:spPr>
      </p:pic>
      <p:sp>
        <p:nvSpPr>
          <p:cNvPr id="55" name="Rectangle 1171"/>
          <p:cNvSpPr>
            <a:spLocks noChangeArrowheads="1"/>
          </p:cNvSpPr>
          <p:nvPr/>
        </p:nvSpPr>
        <p:spPr bwMode="auto">
          <a:xfrm>
            <a:off x="5243425" y="3968338"/>
            <a:ext cx="4511771" cy="17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Risk of jamming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Installation and maintenance costs</a:t>
            </a:r>
          </a:p>
        </p:txBody>
      </p:sp>
      <p:sp>
        <p:nvSpPr>
          <p:cNvPr id="56" name="Rectangle 1171"/>
          <p:cNvSpPr>
            <a:spLocks noChangeArrowheads="1"/>
          </p:cNvSpPr>
          <p:nvPr/>
        </p:nvSpPr>
        <p:spPr bwMode="auto">
          <a:xfrm>
            <a:off x="260482" y="4244071"/>
            <a:ext cx="4275774" cy="137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Does not require synchronization features from IP/Transport Network</a:t>
            </a:r>
          </a:p>
          <a:p>
            <a:pPr marL="285750" indent="-2857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>
                <a:solidFill>
                  <a:srgbClr val="000000"/>
                </a:solidFill>
                <a:latin typeface="+mn-lt"/>
              </a:rPr>
              <a:t>Easier to achieve +/- 1.5 us TE</a:t>
            </a:r>
          </a:p>
        </p:txBody>
      </p:sp>
    </p:spTree>
    <p:extLst>
      <p:ext uri="{BB962C8B-B14F-4D97-AF65-F5344CB8AC3E}">
        <p14:creationId xmlns:p14="http://schemas.microsoft.com/office/powerpoint/2010/main" val="19070326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" y="-26601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212986" y="68444"/>
            <a:ext cx="87979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464241"/>
                </a:solidFill>
              </a:rPr>
              <a:t>WRAP-UP ITSF 2017: </a:t>
            </a:r>
            <a:r>
              <a:rPr lang="en-US" sz="1600" dirty="0"/>
              <a:t>'The reality for Time and Phase synchronization within the Mobile Network Operator to address the LTE-A'</a:t>
            </a:r>
            <a:r>
              <a:rPr lang="en-GB" sz="1600" b="1" dirty="0">
                <a:solidFill>
                  <a:srgbClr val="464241"/>
                </a:solidFill>
              </a:rPr>
              <a:t> 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45449" y="790274"/>
            <a:ext cx="9637838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000000"/>
                </a:solidFill>
                <a:latin typeface="+mn-lt"/>
              </a:rPr>
              <a:t>PTP G.8275.1 trials, we have found a TE &gt; +/- 1.5us due to DWDM asymmetries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9952" y="2668888"/>
            <a:ext cx="2530113" cy="1241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7378" y="4391978"/>
            <a:ext cx="2522687" cy="1229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546" y="3261964"/>
            <a:ext cx="1303594" cy="20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342" y="4853364"/>
            <a:ext cx="1303594" cy="208800"/>
          </a:xfrm>
          <a:prstGeom prst="rect">
            <a:avLst/>
          </a:prstGeom>
        </p:spPr>
      </p:pic>
      <p:sp>
        <p:nvSpPr>
          <p:cNvPr id="64" name="Rectangle 1171"/>
          <p:cNvSpPr>
            <a:spLocks noChangeArrowheads="1"/>
          </p:cNvSpPr>
          <p:nvPr/>
        </p:nvSpPr>
        <p:spPr bwMode="auto">
          <a:xfrm>
            <a:off x="350114" y="2043187"/>
            <a:ext cx="4474174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DWDW path T-GM#1&lt;&gt;COI2 TE=+2.9us</a:t>
            </a:r>
          </a:p>
        </p:txBody>
      </p:sp>
      <p:sp>
        <p:nvSpPr>
          <p:cNvPr id="65" name="Rectangle 1171"/>
          <p:cNvSpPr>
            <a:spLocks noChangeArrowheads="1"/>
          </p:cNvSpPr>
          <p:nvPr/>
        </p:nvSpPr>
        <p:spPr bwMode="auto">
          <a:xfrm>
            <a:off x="350114" y="3794985"/>
            <a:ext cx="4258150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DWDW path T-GM#1&lt;&gt;COI1 TE=-4.1us</a:t>
            </a:r>
          </a:p>
        </p:txBody>
      </p:sp>
      <p:sp>
        <p:nvSpPr>
          <p:cNvPr id="66" name="Rectangle 1171"/>
          <p:cNvSpPr>
            <a:spLocks noChangeArrowheads="1"/>
          </p:cNvSpPr>
          <p:nvPr/>
        </p:nvSpPr>
        <p:spPr bwMode="auto">
          <a:xfrm>
            <a:off x="274841" y="1478624"/>
            <a:ext cx="3904678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Rectangle 1171"/>
          <p:cNvSpPr>
            <a:spLocks noChangeArrowheads="1"/>
          </p:cNvSpPr>
          <p:nvPr/>
        </p:nvSpPr>
        <p:spPr bwMode="auto">
          <a:xfrm>
            <a:off x="350114" y="1562133"/>
            <a:ext cx="5525918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FF0080"/>
                </a:solidFill>
                <a:latin typeface="+mn-lt"/>
              </a:rPr>
              <a:t>RAN site A and RAN Sites B,C,D have a 7us TE</a:t>
            </a:r>
            <a:endParaRPr lang="en-GB" altLang="en-US" sz="1400" b="1" dirty="0">
              <a:solidFill>
                <a:srgbClr val="FF008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7297" y="1570892"/>
            <a:ext cx="3972873" cy="38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53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362" name="Picture 116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" y="-26601"/>
            <a:ext cx="10077450" cy="57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64"/>
          <p:cNvGrpSpPr>
            <a:grpSpLocks/>
          </p:cNvGrpSpPr>
          <p:nvPr/>
        </p:nvGrpSpPr>
        <p:grpSpPr bwMode="auto">
          <a:xfrm>
            <a:off x="9204325" y="182563"/>
            <a:ext cx="704850" cy="377825"/>
            <a:chOff x="5798" y="115"/>
            <a:chExt cx="444" cy="238"/>
          </a:xfrm>
        </p:grpSpPr>
        <p:sp>
          <p:nvSpPr>
            <p:cNvPr id="15373" name="Freeform 1165"/>
            <p:cNvSpPr>
              <a:spLocks/>
            </p:cNvSpPr>
            <p:nvPr/>
          </p:nvSpPr>
          <p:spPr bwMode="auto">
            <a:xfrm>
              <a:off x="5798" y="181"/>
              <a:ext cx="97" cy="107"/>
            </a:xfrm>
            <a:custGeom>
              <a:avLst/>
              <a:gdLst>
                <a:gd name="T0" fmla="*/ 42 w 97"/>
                <a:gd name="T1" fmla="*/ 64 h 107"/>
                <a:gd name="T2" fmla="*/ 22 w 97"/>
                <a:gd name="T3" fmla="*/ 36 h 107"/>
                <a:gd name="T4" fmla="*/ 22 w 97"/>
                <a:gd name="T5" fmla="*/ 67 h 107"/>
                <a:gd name="T6" fmla="*/ 22 w 97"/>
                <a:gd name="T7" fmla="*/ 107 h 107"/>
                <a:gd name="T8" fmla="*/ 0 w 97"/>
                <a:gd name="T9" fmla="*/ 107 h 107"/>
                <a:gd name="T10" fmla="*/ 0 w 97"/>
                <a:gd name="T11" fmla="*/ 0 h 107"/>
                <a:gd name="T12" fmla="*/ 22 w 97"/>
                <a:gd name="T13" fmla="*/ 0 h 107"/>
                <a:gd name="T14" fmla="*/ 54 w 97"/>
                <a:gd name="T15" fmla="*/ 43 h 107"/>
                <a:gd name="T16" fmla="*/ 74 w 97"/>
                <a:gd name="T17" fmla="*/ 70 h 107"/>
                <a:gd name="T18" fmla="*/ 74 w 97"/>
                <a:gd name="T19" fmla="*/ 39 h 107"/>
                <a:gd name="T20" fmla="*/ 74 w 97"/>
                <a:gd name="T21" fmla="*/ 0 h 107"/>
                <a:gd name="T22" fmla="*/ 97 w 97"/>
                <a:gd name="T23" fmla="*/ 0 h 107"/>
                <a:gd name="T24" fmla="*/ 97 w 97"/>
                <a:gd name="T25" fmla="*/ 107 h 107"/>
                <a:gd name="T26" fmla="*/ 74 w 97"/>
                <a:gd name="T27" fmla="*/ 107 h 107"/>
                <a:gd name="T28" fmla="*/ 42 w 97"/>
                <a:gd name="T29" fmla="*/ 64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107">
                  <a:moveTo>
                    <a:pt x="42" y="64"/>
                  </a:moveTo>
                  <a:lnTo>
                    <a:pt x="22" y="36"/>
                  </a:lnTo>
                  <a:lnTo>
                    <a:pt x="22" y="67"/>
                  </a:lnTo>
                  <a:lnTo>
                    <a:pt x="22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43"/>
                  </a:lnTo>
                  <a:lnTo>
                    <a:pt x="74" y="70"/>
                  </a:lnTo>
                  <a:lnTo>
                    <a:pt x="74" y="39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07"/>
                  </a:lnTo>
                  <a:lnTo>
                    <a:pt x="74" y="107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4" name="Freeform 1166"/>
            <p:cNvSpPr>
              <a:spLocks/>
            </p:cNvSpPr>
            <p:nvPr/>
          </p:nvSpPr>
          <p:spPr bwMode="auto">
            <a:xfrm>
              <a:off x="6167" y="179"/>
              <a:ext cx="75" cy="110"/>
            </a:xfrm>
            <a:custGeom>
              <a:avLst/>
              <a:gdLst>
                <a:gd name="T0" fmla="*/ 8 w 75"/>
                <a:gd name="T1" fmla="*/ 82 h 110"/>
                <a:gd name="T2" fmla="*/ 17 w 75"/>
                <a:gd name="T3" fmla="*/ 86 h 110"/>
                <a:gd name="T4" fmla="*/ 30 w 75"/>
                <a:gd name="T5" fmla="*/ 89 h 110"/>
                <a:gd name="T6" fmla="*/ 37 w 75"/>
                <a:gd name="T7" fmla="*/ 90 h 110"/>
                <a:gd name="T8" fmla="*/ 43 w 75"/>
                <a:gd name="T9" fmla="*/ 89 h 110"/>
                <a:gd name="T10" fmla="*/ 47 w 75"/>
                <a:gd name="T11" fmla="*/ 87 h 110"/>
                <a:gd name="T12" fmla="*/ 51 w 75"/>
                <a:gd name="T13" fmla="*/ 84 h 110"/>
                <a:gd name="T14" fmla="*/ 52 w 75"/>
                <a:gd name="T15" fmla="*/ 78 h 110"/>
                <a:gd name="T16" fmla="*/ 50 w 75"/>
                <a:gd name="T17" fmla="*/ 72 h 110"/>
                <a:gd name="T18" fmla="*/ 45 w 75"/>
                <a:gd name="T19" fmla="*/ 69 h 110"/>
                <a:gd name="T20" fmla="*/ 28 w 75"/>
                <a:gd name="T21" fmla="*/ 63 h 110"/>
                <a:gd name="T22" fmla="*/ 17 w 75"/>
                <a:gd name="T23" fmla="*/ 59 h 110"/>
                <a:gd name="T24" fmla="*/ 8 w 75"/>
                <a:gd name="T25" fmla="*/ 53 h 110"/>
                <a:gd name="T26" fmla="*/ 2 w 75"/>
                <a:gd name="T27" fmla="*/ 44 h 110"/>
                <a:gd name="T28" fmla="*/ 0 w 75"/>
                <a:gd name="T29" fmla="*/ 36 h 110"/>
                <a:gd name="T30" fmla="*/ 0 w 75"/>
                <a:gd name="T31" fmla="*/ 29 h 110"/>
                <a:gd name="T32" fmla="*/ 3 w 75"/>
                <a:gd name="T33" fmla="*/ 19 h 110"/>
                <a:gd name="T34" fmla="*/ 8 w 75"/>
                <a:gd name="T35" fmla="*/ 11 h 110"/>
                <a:gd name="T36" fmla="*/ 13 w 75"/>
                <a:gd name="T37" fmla="*/ 7 h 110"/>
                <a:gd name="T38" fmla="*/ 22 w 75"/>
                <a:gd name="T39" fmla="*/ 2 h 110"/>
                <a:gd name="T40" fmla="*/ 33 w 75"/>
                <a:gd name="T41" fmla="*/ 0 h 110"/>
                <a:gd name="T42" fmla="*/ 46 w 75"/>
                <a:gd name="T43" fmla="*/ 1 h 110"/>
                <a:gd name="T44" fmla="*/ 62 w 75"/>
                <a:gd name="T45" fmla="*/ 5 h 110"/>
                <a:gd name="T46" fmla="*/ 70 w 75"/>
                <a:gd name="T47" fmla="*/ 31 h 110"/>
                <a:gd name="T48" fmla="*/ 61 w 75"/>
                <a:gd name="T49" fmla="*/ 26 h 110"/>
                <a:gd name="T50" fmla="*/ 44 w 75"/>
                <a:gd name="T51" fmla="*/ 21 h 110"/>
                <a:gd name="T52" fmla="*/ 37 w 75"/>
                <a:gd name="T53" fmla="*/ 21 h 110"/>
                <a:gd name="T54" fmla="*/ 29 w 75"/>
                <a:gd name="T55" fmla="*/ 22 h 110"/>
                <a:gd name="T56" fmla="*/ 26 w 75"/>
                <a:gd name="T57" fmla="*/ 24 h 110"/>
                <a:gd name="T58" fmla="*/ 24 w 75"/>
                <a:gd name="T59" fmla="*/ 28 h 110"/>
                <a:gd name="T60" fmla="*/ 24 w 75"/>
                <a:gd name="T61" fmla="*/ 34 h 110"/>
                <a:gd name="T62" fmla="*/ 27 w 75"/>
                <a:gd name="T63" fmla="*/ 38 h 110"/>
                <a:gd name="T64" fmla="*/ 33 w 75"/>
                <a:gd name="T65" fmla="*/ 41 h 110"/>
                <a:gd name="T66" fmla="*/ 46 w 75"/>
                <a:gd name="T67" fmla="*/ 45 h 110"/>
                <a:gd name="T68" fmla="*/ 58 w 75"/>
                <a:gd name="T69" fmla="*/ 50 h 110"/>
                <a:gd name="T70" fmla="*/ 67 w 75"/>
                <a:gd name="T71" fmla="*/ 56 h 110"/>
                <a:gd name="T72" fmla="*/ 73 w 75"/>
                <a:gd name="T73" fmla="*/ 65 h 110"/>
                <a:gd name="T74" fmla="*/ 75 w 75"/>
                <a:gd name="T75" fmla="*/ 73 h 110"/>
                <a:gd name="T76" fmla="*/ 75 w 75"/>
                <a:gd name="T77" fmla="*/ 84 h 110"/>
                <a:gd name="T78" fmla="*/ 71 w 75"/>
                <a:gd name="T79" fmla="*/ 94 h 110"/>
                <a:gd name="T80" fmla="*/ 67 w 75"/>
                <a:gd name="T81" fmla="*/ 99 h 110"/>
                <a:gd name="T82" fmla="*/ 62 w 75"/>
                <a:gd name="T83" fmla="*/ 103 h 110"/>
                <a:gd name="T84" fmla="*/ 52 w 75"/>
                <a:gd name="T85" fmla="*/ 108 h 110"/>
                <a:gd name="T86" fmla="*/ 41 w 75"/>
                <a:gd name="T87" fmla="*/ 110 h 110"/>
                <a:gd name="T88" fmla="*/ 28 w 75"/>
                <a:gd name="T89" fmla="*/ 110 h 110"/>
                <a:gd name="T90" fmla="*/ 11 w 75"/>
                <a:gd name="T91" fmla="*/ 106 h 110"/>
                <a:gd name="T92" fmla="*/ 3 w 75"/>
                <a:gd name="T93" fmla="*/ 79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110">
                  <a:moveTo>
                    <a:pt x="3" y="79"/>
                  </a:moveTo>
                  <a:lnTo>
                    <a:pt x="8" y="82"/>
                  </a:lnTo>
                  <a:lnTo>
                    <a:pt x="12" y="84"/>
                  </a:lnTo>
                  <a:lnTo>
                    <a:pt x="17" y="86"/>
                  </a:lnTo>
                  <a:lnTo>
                    <a:pt x="21" y="87"/>
                  </a:lnTo>
                  <a:lnTo>
                    <a:pt x="30" y="89"/>
                  </a:lnTo>
                  <a:lnTo>
                    <a:pt x="33" y="90"/>
                  </a:lnTo>
                  <a:lnTo>
                    <a:pt x="37" y="90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2" y="78"/>
                  </a:lnTo>
                  <a:lnTo>
                    <a:pt x="51" y="75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5" y="69"/>
                  </a:lnTo>
                  <a:lnTo>
                    <a:pt x="37" y="66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7" y="59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5"/>
                  </a:lnTo>
                  <a:lnTo>
                    <a:pt x="70" y="8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7" y="42"/>
                  </a:lnTo>
                  <a:lnTo>
                    <a:pt x="46" y="45"/>
                  </a:lnTo>
                  <a:lnTo>
                    <a:pt x="52" y="47"/>
                  </a:lnTo>
                  <a:lnTo>
                    <a:pt x="58" y="50"/>
                  </a:lnTo>
                  <a:lnTo>
                    <a:pt x="63" y="53"/>
                  </a:lnTo>
                  <a:lnTo>
                    <a:pt x="67" y="56"/>
                  </a:lnTo>
                  <a:lnTo>
                    <a:pt x="70" y="60"/>
                  </a:lnTo>
                  <a:lnTo>
                    <a:pt x="73" y="65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7" y="99"/>
                  </a:lnTo>
                  <a:lnTo>
                    <a:pt x="65" y="101"/>
                  </a:lnTo>
                  <a:lnTo>
                    <a:pt x="62" y="103"/>
                  </a:lnTo>
                  <a:lnTo>
                    <a:pt x="59" y="105"/>
                  </a:lnTo>
                  <a:lnTo>
                    <a:pt x="52" y="108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28" y="110"/>
                  </a:lnTo>
                  <a:lnTo>
                    <a:pt x="20" y="108"/>
                  </a:lnTo>
                  <a:lnTo>
                    <a:pt x="11" y="106"/>
                  </a:lnTo>
                  <a:lnTo>
                    <a:pt x="3" y="10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5" name="Freeform 1167"/>
            <p:cNvSpPr>
              <a:spLocks/>
            </p:cNvSpPr>
            <p:nvPr/>
          </p:nvSpPr>
          <p:spPr bwMode="auto">
            <a:xfrm>
              <a:off x="6029" y="115"/>
              <a:ext cx="10" cy="50"/>
            </a:xfrm>
            <a:custGeom>
              <a:avLst/>
              <a:gdLst>
                <a:gd name="T0" fmla="*/ 1 w 10"/>
                <a:gd name="T1" fmla="*/ 50 h 50"/>
                <a:gd name="T2" fmla="*/ 5 w 10"/>
                <a:gd name="T3" fmla="*/ 50 h 50"/>
                <a:gd name="T4" fmla="*/ 8 w 10"/>
                <a:gd name="T5" fmla="*/ 50 h 50"/>
                <a:gd name="T6" fmla="*/ 10 w 10"/>
                <a:gd name="T7" fmla="*/ 0 h 50"/>
                <a:gd name="T8" fmla="*/ 0 w 10"/>
                <a:gd name="T9" fmla="*/ 0 h 50"/>
                <a:gd name="T10" fmla="*/ 1 w 1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lnTo>
                    <a:pt x="5" y="50"/>
                  </a:lnTo>
                  <a:lnTo>
                    <a:pt x="8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6" name="Freeform 1168"/>
            <p:cNvSpPr>
              <a:spLocks/>
            </p:cNvSpPr>
            <p:nvPr/>
          </p:nvSpPr>
          <p:spPr bwMode="auto">
            <a:xfrm>
              <a:off x="6029" y="303"/>
              <a:ext cx="10" cy="50"/>
            </a:xfrm>
            <a:custGeom>
              <a:avLst/>
              <a:gdLst>
                <a:gd name="T0" fmla="*/ 1 w 10"/>
                <a:gd name="T1" fmla="*/ 0 h 50"/>
                <a:gd name="T2" fmla="*/ 5 w 10"/>
                <a:gd name="T3" fmla="*/ 0 h 50"/>
                <a:gd name="T4" fmla="*/ 8 w 10"/>
                <a:gd name="T5" fmla="*/ 0 h 50"/>
                <a:gd name="T6" fmla="*/ 10 w 10"/>
                <a:gd name="T7" fmla="*/ 50 h 50"/>
                <a:gd name="T8" fmla="*/ 0 w 10"/>
                <a:gd name="T9" fmla="*/ 50 h 50"/>
                <a:gd name="T10" fmla="*/ 1 w 1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0">
                  <a:moveTo>
                    <a:pt x="1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7" name="Freeform 1169"/>
            <p:cNvSpPr>
              <a:spLocks/>
            </p:cNvSpPr>
            <p:nvPr/>
          </p:nvSpPr>
          <p:spPr bwMode="auto">
            <a:xfrm>
              <a:off x="5915" y="229"/>
              <a:ext cx="49" cy="10"/>
            </a:xfrm>
            <a:custGeom>
              <a:avLst/>
              <a:gdLst>
                <a:gd name="T0" fmla="*/ 49 w 49"/>
                <a:gd name="T1" fmla="*/ 8 h 10"/>
                <a:gd name="T2" fmla="*/ 49 w 49"/>
                <a:gd name="T3" fmla="*/ 5 h 10"/>
                <a:gd name="T4" fmla="*/ 49 w 49"/>
                <a:gd name="T5" fmla="*/ 1 h 10"/>
                <a:gd name="T6" fmla="*/ 0 w 49"/>
                <a:gd name="T7" fmla="*/ 0 h 10"/>
                <a:gd name="T8" fmla="*/ 0 w 49"/>
                <a:gd name="T9" fmla="*/ 10 h 10"/>
                <a:gd name="T10" fmla="*/ 49 w 49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0">
                  <a:moveTo>
                    <a:pt x="49" y="8"/>
                  </a:moveTo>
                  <a:lnTo>
                    <a:pt x="49" y="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8" name="Freeform 1170"/>
            <p:cNvSpPr>
              <a:spLocks/>
            </p:cNvSpPr>
            <p:nvPr/>
          </p:nvSpPr>
          <p:spPr bwMode="auto">
            <a:xfrm>
              <a:off x="6103" y="229"/>
              <a:ext cx="50" cy="10"/>
            </a:xfrm>
            <a:custGeom>
              <a:avLst/>
              <a:gdLst>
                <a:gd name="T0" fmla="*/ 0 w 50"/>
                <a:gd name="T1" fmla="*/ 8 h 10"/>
                <a:gd name="T2" fmla="*/ 0 w 50"/>
                <a:gd name="T3" fmla="*/ 5 h 10"/>
                <a:gd name="T4" fmla="*/ 0 w 50"/>
                <a:gd name="T5" fmla="*/ 1 h 10"/>
                <a:gd name="T6" fmla="*/ 50 w 50"/>
                <a:gd name="T7" fmla="*/ 0 h 10"/>
                <a:gd name="T8" fmla="*/ 50 w 50"/>
                <a:gd name="T9" fmla="*/ 10 h 10"/>
                <a:gd name="T10" fmla="*/ 0 w 5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79" name="Freeform 1171"/>
            <p:cNvSpPr>
              <a:spLocks/>
            </p:cNvSpPr>
            <p:nvPr/>
          </p:nvSpPr>
          <p:spPr bwMode="auto">
            <a:xfrm>
              <a:off x="6008" y="116"/>
              <a:ext cx="17" cy="50"/>
            </a:xfrm>
            <a:custGeom>
              <a:avLst/>
              <a:gdLst>
                <a:gd name="T0" fmla="*/ 10 w 17"/>
                <a:gd name="T1" fmla="*/ 50 h 50"/>
                <a:gd name="T2" fmla="*/ 14 w 17"/>
                <a:gd name="T3" fmla="*/ 50 h 50"/>
                <a:gd name="T4" fmla="*/ 17 w 17"/>
                <a:gd name="T5" fmla="*/ 49 h 50"/>
                <a:gd name="T6" fmla="*/ 10 w 17"/>
                <a:gd name="T7" fmla="*/ 0 h 50"/>
                <a:gd name="T8" fmla="*/ 0 w 17"/>
                <a:gd name="T9" fmla="*/ 2 h 50"/>
                <a:gd name="T10" fmla="*/ 10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10" y="50"/>
                  </a:moveTo>
                  <a:lnTo>
                    <a:pt x="14" y="50"/>
                  </a:lnTo>
                  <a:lnTo>
                    <a:pt x="17" y="49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0" name="Freeform 1172"/>
            <p:cNvSpPr>
              <a:spLocks/>
            </p:cNvSpPr>
            <p:nvPr/>
          </p:nvSpPr>
          <p:spPr bwMode="auto">
            <a:xfrm>
              <a:off x="6042" y="301"/>
              <a:ext cx="17" cy="51"/>
            </a:xfrm>
            <a:custGeom>
              <a:avLst/>
              <a:gdLst>
                <a:gd name="T0" fmla="*/ 0 w 17"/>
                <a:gd name="T1" fmla="*/ 2 h 51"/>
                <a:gd name="T2" fmla="*/ 4 w 17"/>
                <a:gd name="T3" fmla="*/ 1 h 51"/>
                <a:gd name="T4" fmla="*/ 7 w 17"/>
                <a:gd name="T5" fmla="*/ 0 h 51"/>
                <a:gd name="T6" fmla="*/ 17 w 17"/>
                <a:gd name="T7" fmla="*/ 49 h 51"/>
                <a:gd name="T8" fmla="*/ 7 w 17"/>
                <a:gd name="T9" fmla="*/ 51 h 51"/>
                <a:gd name="T10" fmla="*/ 0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7" y="49"/>
                  </a:lnTo>
                  <a:lnTo>
                    <a:pt x="7" y="5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1" name="Freeform 1173"/>
            <p:cNvSpPr>
              <a:spLocks/>
            </p:cNvSpPr>
            <p:nvPr/>
          </p:nvSpPr>
          <p:spPr bwMode="auto">
            <a:xfrm>
              <a:off x="5916" y="242"/>
              <a:ext cx="50" cy="17"/>
            </a:xfrm>
            <a:custGeom>
              <a:avLst/>
              <a:gdLst>
                <a:gd name="T0" fmla="*/ 50 w 50"/>
                <a:gd name="T1" fmla="*/ 7 h 17"/>
                <a:gd name="T2" fmla="*/ 49 w 50"/>
                <a:gd name="T3" fmla="*/ 4 h 17"/>
                <a:gd name="T4" fmla="*/ 49 w 50"/>
                <a:gd name="T5" fmla="*/ 0 h 17"/>
                <a:gd name="T6" fmla="*/ 0 w 50"/>
                <a:gd name="T7" fmla="*/ 8 h 17"/>
                <a:gd name="T8" fmla="*/ 1 w 50"/>
                <a:gd name="T9" fmla="*/ 17 h 17"/>
                <a:gd name="T10" fmla="*/ 50 w 50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50" y="7"/>
                  </a:moveTo>
                  <a:lnTo>
                    <a:pt x="49" y="4"/>
                  </a:lnTo>
                  <a:lnTo>
                    <a:pt x="49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2" name="Freeform 1174"/>
            <p:cNvSpPr>
              <a:spLocks/>
            </p:cNvSpPr>
            <p:nvPr/>
          </p:nvSpPr>
          <p:spPr bwMode="auto">
            <a:xfrm>
              <a:off x="6101" y="208"/>
              <a:ext cx="51" cy="17"/>
            </a:xfrm>
            <a:custGeom>
              <a:avLst/>
              <a:gdLst>
                <a:gd name="T0" fmla="*/ 1 w 51"/>
                <a:gd name="T1" fmla="*/ 17 h 17"/>
                <a:gd name="T2" fmla="*/ 1 w 51"/>
                <a:gd name="T3" fmla="*/ 14 h 17"/>
                <a:gd name="T4" fmla="*/ 0 w 51"/>
                <a:gd name="T5" fmla="*/ 10 h 17"/>
                <a:gd name="T6" fmla="*/ 49 w 51"/>
                <a:gd name="T7" fmla="*/ 0 h 17"/>
                <a:gd name="T8" fmla="*/ 51 w 51"/>
                <a:gd name="T9" fmla="*/ 10 h 17"/>
                <a:gd name="T10" fmla="*/ 1 w 5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1" y="17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49" y="0"/>
                  </a:lnTo>
                  <a:lnTo>
                    <a:pt x="51" y="1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3" name="Freeform 1175"/>
            <p:cNvSpPr>
              <a:spLocks/>
            </p:cNvSpPr>
            <p:nvPr/>
          </p:nvSpPr>
          <p:spPr bwMode="auto">
            <a:xfrm>
              <a:off x="5988" y="120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22 w 25"/>
                <a:gd name="T3" fmla="*/ 49 h 50"/>
                <a:gd name="T4" fmla="*/ 25 w 25"/>
                <a:gd name="T5" fmla="*/ 48 h 50"/>
                <a:gd name="T6" fmla="*/ 10 w 25"/>
                <a:gd name="T7" fmla="*/ 0 h 50"/>
                <a:gd name="T8" fmla="*/ 0 w 25"/>
                <a:gd name="T9" fmla="*/ 4 h 50"/>
                <a:gd name="T10" fmla="*/ 19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22" y="49"/>
                  </a:lnTo>
                  <a:lnTo>
                    <a:pt x="25" y="4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4" name="Freeform 1176"/>
            <p:cNvSpPr>
              <a:spLocks/>
            </p:cNvSpPr>
            <p:nvPr/>
          </p:nvSpPr>
          <p:spPr bwMode="auto">
            <a:xfrm>
              <a:off x="6054" y="298"/>
              <a:ext cx="25" cy="49"/>
            </a:xfrm>
            <a:custGeom>
              <a:avLst/>
              <a:gdLst>
                <a:gd name="T0" fmla="*/ 0 w 25"/>
                <a:gd name="T1" fmla="*/ 2 h 49"/>
                <a:gd name="T2" fmla="*/ 3 w 25"/>
                <a:gd name="T3" fmla="*/ 1 h 49"/>
                <a:gd name="T4" fmla="*/ 7 w 25"/>
                <a:gd name="T5" fmla="*/ 0 h 49"/>
                <a:gd name="T6" fmla="*/ 25 w 25"/>
                <a:gd name="T7" fmla="*/ 46 h 49"/>
                <a:gd name="T8" fmla="*/ 16 w 25"/>
                <a:gd name="T9" fmla="*/ 49 h 49"/>
                <a:gd name="T10" fmla="*/ 0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25" y="46"/>
                  </a:lnTo>
                  <a:lnTo>
                    <a:pt x="16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5" name="Freeform 1177"/>
            <p:cNvSpPr>
              <a:spLocks/>
            </p:cNvSpPr>
            <p:nvPr/>
          </p:nvSpPr>
          <p:spPr bwMode="auto">
            <a:xfrm>
              <a:off x="5920" y="254"/>
              <a:ext cx="50" cy="25"/>
            </a:xfrm>
            <a:custGeom>
              <a:avLst/>
              <a:gdLst>
                <a:gd name="T0" fmla="*/ 50 w 50"/>
                <a:gd name="T1" fmla="*/ 7 h 25"/>
                <a:gd name="T2" fmla="*/ 49 w 50"/>
                <a:gd name="T3" fmla="*/ 4 h 25"/>
                <a:gd name="T4" fmla="*/ 47 w 50"/>
                <a:gd name="T5" fmla="*/ 0 h 25"/>
                <a:gd name="T6" fmla="*/ 0 w 50"/>
                <a:gd name="T7" fmla="*/ 16 h 25"/>
                <a:gd name="T8" fmla="*/ 3 w 50"/>
                <a:gd name="T9" fmla="*/ 25 h 25"/>
                <a:gd name="T10" fmla="*/ 5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50" y="7"/>
                  </a:moveTo>
                  <a:lnTo>
                    <a:pt x="49" y="4"/>
                  </a:lnTo>
                  <a:lnTo>
                    <a:pt x="47" y="0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6" name="Freeform 1178"/>
            <p:cNvSpPr>
              <a:spLocks/>
            </p:cNvSpPr>
            <p:nvPr/>
          </p:nvSpPr>
          <p:spPr bwMode="auto">
            <a:xfrm>
              <a:off x="6097" y="189"/>
              <a:ext cx="50" cy="25"/>
            </a:xfrm>
            <a:custGeom>
              <a:avLst/>
              <a:gdLst>
                <a:gd name="T0" fmla="*/ 3 w 50"/>
                <a:gd name="T1" fmla="*/ 25 h 25"/>
                <a:gd name="T2" fmla="*/ 2 w 50"/>
                <a:gd name="T3" fmla="*/ 21 h 25"/>
                <a:gd name="T4" fmla="*/ 0 w 50"/>
                <a:gd name="T5" fmla="*/ 18 h 25"/>
                <a:gd name="T6" fmla="*/ 47 w 50"/>
                <a:gd name="T7" fmla="*/ 0 h 25"/>
                <a:gd name="T8" fmla="*/ 50 w 50"/>
                <a:gd name="T9" fmla="*/ 9 h 25"/>
                <a:gd name="T10" fmla="*/ 3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3" y="25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47" y="0"/>
                  </a:lnTo>
                  <a:lnTo>
                    <a:pt x="50" y="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7" name="Freeform 1179"/>
            <p:cNvSpPr>
              <a:spLocks/>
            </p:cNvSpPr>
            <p:nvPr/>
          </p:nvSpPr>
          <p:spPr bwMode="auto">
            <a:xfrm>
              <a:off x="5970" y="128"/>
              <a:ext cx="32" cy="48"/>
            </a:xfrm>
            <a:custGeom>
              <a:avLst/>
              <a:gdLst>
                <a:gd name="T0" fmla="*/ 26 w 32"/>
                <a:gd name="T1" fmla="*/ 48 h 48"/>
                <a:gd name="T2" fmla="*/ 29 w 32"/>
                <a:gd name="T3" fmla="*/ 46 h 48"/>
                <a:gd name="T4" fmla="*/ 32 w 32"/>
                <a:gd name="T5" fmla="*/ 44 h 48"/>
                <a:gd name="T6" fmla="*/ 8 w 32"/>
                <a:gd name="T7" fmla="*/ 0 h 48"/>
                <a:gd name="T8" fmla="*/ 0 w 32"/>
                <a:gd name="T9" fmla="*/ 5 h 48"/>
                <a:gd name="T10" fmla="*/ 2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26" y="48"/>
                  </a:moveTo>
                  <a:lnTo>
                    <a:pt x="29" y="46"/>
                  </a:lnTo>
                  <a:lnTo>
                    <a:pt x="32" y="4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8" name="Freeform 1180"/>
            <p:cNvSpPr>
              <a:spLocks/>
            </p:cNvSpPr>
            <p:nvPr/>
          </p:nvSpPr>
          <p:spPr bwMode="auto">
            <a:xfrm>
              <a:off x="6065" y="292"/>
              <a:ext cx="32" cy="47"/>
            </a:xfrm>
            <a:custGeom>
              <a:avLst/>
              <a:gdLst>
                <a:gd name="T0" fmla="*/ 0 w 32"/>
                <a:gd name="T1" fmla="*/ 4 h 47"/>
                <a:gd name="T2" fmla="*/ 3 w 32"/>
                <a:gd name="T3" fmla="*/ 2 h 47"/>
                <a:gd name="T4" fmla="*/ 6 w 32"/>
                <a:gd name="T5" fmla="*/ 0 h 47"/>
                <a:gd name="T6" fmla="*/ 32 w 32"/>
                <a:gd name="T7" fmla="*/ 43 h 47"/>
                <a:gd name="T8" fmla="*/ 24 w 32"/>
                <a:gd name="T9" fmla="*/ 47 h 47"/>
                <a:gd name="T10" fmla="*/ 0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2" y="43"/>
                  </a:lnTo>
                  <a:lnTo>
                    <a:pt x="2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89" name="Freeform 1181"/>
            <p:cNvSpPr>
              <a:spLocks/>
            </p:cNvSpPr>
            <p:nvPr/>
          </p:nvSpPr>
          <p:spPr bwMode="auto">
            <a:xfrm>
              <a:off x="5928" y="265"/>
              <a:ext cx="48" cy="33"/>
            </a:xfrm>
            <a:custGeom>
              <a:avLst/>
              <a:gdLst>
                <a:gd name="T0" fmla="*/ 48 w 48"/>
                <a:gd name="T1" fmla="*/ 7 h 33"/>
                <a:gd name="T2" fmla="*/ 46 w 48"/>
                <a:gd name="T3" fmla="*/ 4 h 33"/>
                <a:gd name="T4" fmla="*/ 44 w 48"/>
                <a:gd name="T5" fmla="*/ 0 h 33"/>
                <a:gd name="T6" fmla="*/ 0 w 48"/>
                <a:gd name="T7" fmla="*/ 24 h 33"/>
                <a:gd name="T8" fmla="*/ 5 w 48"/>
                <a:gd name="T9" fmla="*/ 33 h 33"/>
                <a:gd name="T10" fmla="*/ 48 w 48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">
                  <a:moveTo>
                    <a:pt x="48" y="7"/>
                  </a:moveTo>
                  <a:lnTo>
                    <a:pt x="46" y="4"/>
                  </a:lnTo>
                  <a:lnTo>
                    <a:pt x="44" y="0"/>
                  </a:lnTo>
                  <a:lnTo>
                    <a:pt x="0" y="24"/>
                  </a:lnTo>
                  <a:lnTo>
                    <a:pt x="5" y="33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0" name="Freeform 1182"/>
            <p:cNvSpPr>
              <a:spLocks/>
            </p:cNvSpPr>
            <p:nvPr/>
          </p:nvSpPr>
          <p:spPr bwMode="auto">
            <a:xfrm>
              <a:off x="6092" y="170"/>
              <a:ext cx="47" cy="32"/>
            </a:xfrm>
            <a:custGeom>
              <a:avLst/>
              <a:gdLst>
                <a:gd name="T0" fmla="*/ 3 w 47"/>
                <a:gd name="T1" fmla="*/ 32 h 32"/>
                <a:gd name="T2" fmla="*/ 2 w 47"/>
                <a:gd name="T3" fmla="*/ 29 h 32"/>
                <a:gd name="T4" fmla="*/ 0 w 47"/>
                <a:gd name="T5" fmla="*/ 26 h 32"/>
                <a:gd name="T6" fmla="*/ 42 w 47"/>
                <a:gd name="T7" fmla="*/ 0 h 32"/>
                <a:gd name="T8" fmla="*/ 47 w 47"/>
                <a:gd name="T9" fmla="*/ 9 h 32"/>
                <a:gd name="T10" fmla="*/ 3 w 47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2">
                  <a:moveTo>
                    <a:pt x="3" y="32"/>
                  </a:moveTo>
                  <a:lnTo>
                    <a:pt x="2" y="29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47" y="9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1" name="Freeform 1183"/>
            <p:cNvSpPr>
              <a:spLocks/>
            </p:cNvSpPr>
            <p:nvPr/>
          </p:nvSpPr>
          <p:spPr bwMode="auto">
            <a:xfrm>
              <a:off x="5953" y="140"/>
              <a:ext cx="39" cy="43"/>
            </a:xfrm>
            <a:custGeom>
              <a:avLst/>
              <a:gdLst>
                <a:gd name="T0" fmla="*/ 34 w 39"/>
                <a:gd name="T1" fmla="*/ 43 h 43"/>
                <a:gd name="T2" fmla="*/ 36 w 39"/>
                <a:gd name="T3" fmla="*/ 41 h 43"/>
                <a:gd name="T4" fmla="*/ 39 w 39"/>
                <a:gd name="T5" fmla="*/ 39 h 43"/>
                <a:gd name="T6" fmla="*/ 8 w 39"/>
                <a:gd name="T7" fmla="*/ 0 h 43"/>
                <a:gd name="T8" fmla="*/ 0 w 39"/>
                <a:gd name="T9" fmla="*/ 6 h 43"/>
                <a:gd name="T10" fmla="*/ 34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4" y="43"/>
                  </a:moveTo>
                  <a:lnTo>
                    <a:pt x="36" y="41"/>
                  </a:lnTo>
                  <a:lnTo>
                    <a:pt x="39" y="39"/>
                  </a:lnTo>
                  <a:lnTo>
                    <a:pt x="8" y="0"/>
                  </a:lnTo>
                  <a:lnTo>
                    <a:pt x="0" y="6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2" name="Freeform 1184"/>
            <p:cNvSpPr>
              <a:spLocks/>
            </p:cNvSpPr>
            <p:nvPr/>
          </p:nvSpPr>
          <p:spPr bwMode="auto">
            <a:xfrm>
              <a:off x="6075" y="285"/>
              <a:ext cx="39" cy="43"/>
            </a:xfrm>
            <a:custGeom>
              <a:avLst/>
              <a:gdLst>
                <a:gd name="T0" fmla="*/ 0 w 39"/>
                <a:gd name="T1" fmla="*/ 4 h 43"/>
                <a:gd name="T2" fmla="*/ 3 w 39"/>
                <a:gd name="T3" fmla="*/ 2 h 43"/>
                <a:gd name="T4" fmla="*/ 6 w 39"/>
                <a:gd name="T5" fmla="*/ 0 h 43"/>
                <a:gd name="T6" fmla="*/ 39 w 39"/>
                <a:gd name="T7" fmla="*/ 37 h 43"/>
                <a:gd name="T8" fmla="*/ 31 w 39"/>
                <a:gd name="T9" fmla="*/ 43 h 43"/>
                <a:gd name="T10" fmla="*/ 0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0" y="4"/>
                  </a:moveTo>
                  <a:lnTo>
                    <a:pt x="3" y="2"/>
                  </a:lnTo>
                  <a:lnTo>
                    <a:pt x="6" y="0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3" name="Freeform 1185"/>
            <p:cNvSpPr>
              <a:spLocks/>
            </p:cNvSpPr>
            <p:nvPr/>
          </p:nvSpPr>
          <p:spPr bwMode="auto">
            <a:xfrm>
              <a:off x="5939" y="276"/>
              <a:ext cx="44" cy="38"/>
            </a:xfrm>
            <a:custGeom>
              <a:avLst/>
              <a:gdLst>
                <a:gd name="T0" fmla="*/ 44 w 44"/>
                <a:gd name="T1" fmla="*/ 5 h 38"/>
                <a:gd name="T2" fmla="*/ 42 w 44"/>
                <a:gd name="T3" fmla="*/ 2 h 38"/>
                <a:gd name="T4" fmla="*/ 39 w 44"/>
                <a:gd name="T5" fmla="*/ 0 h 38"/>
                <a:gd name="T6" fmla="*/ 0 w 44"/>
                <a:gd name="T7" fmla="*/ 31 h 38"/>
                <a:gd name="T8" fmla="*/ 7 w 44"/>
                <a:gd name="T9" fmla="*/ 38 h 38"/>
                <a:gd name="T10" fmla="*/ 44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44" y="5"/>
                  </a:moveTo>
                  <a:lnTo>
                    <a:pt x="42" y="2"/>
                  </a:lnTo>
                  <a:lnTo>
                    <a:pt x="39" y="0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4" name="Freeform 1186"/>
            <p:cNvSpPr>
              <a:spLocks/>
            </p:cNvSpPr>
            <p:nvPr/>
          </p:nvSpPr>
          <p:spPr bwMode="auto">
            <a:xfrm>
              <a:off x="6084" y="154"/>
              <a:ext cx="44" cy="38"/>
            </a:xfrm>
            <a:custGeom>
              <a:avLst/>
              <a:gdLst>
                <a:gd name="T0" fmla="*/ 5 w 44"/>
                <a:gd name="T1" fmla="*/ 38 h 38"/>
                <a:gd name="T2" fmla="*/ 3 w 44"/>
                <a:gd name="T3" fmla="*/ 35 h 38"/>
                <a:gd name="T4" fmla="*/ 0 w 44"/>
                <a:gd name="T5" fmla="*/ 33 h 38"/>
                <a:gd name="T6" fmla="*/ 38 w 44"/>
                <a:gd name="T7" fmla="*/ 0 h 38"/>
                <a:gd name="T8" fmla="*/ 44 w 44"/>
                <a:gd name="T9" fmla="*/ 7 h 38"/>
                <a:gd name="T10" fmla="*/ 5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5" y="38"/>
                  </a:moveTo>
                  <a:lnTo>
                    <a:pt x="3" y="35"/>
                  </a:lnTo>
                  <a:lnTo>
                    <a:pt x="0" y="33"/>
                  </a:lnTo>
                  <a:lnTo>
                    <a:pt x="38" y="0"/>
                  </a:lnTo>
                  <a:lnTo>
                    <a:pt x="44" y="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5" name="Freeform 1187"/>
            <p:cNvSpPr>
              <a:spLocks/>
            </p:cNvSpPr>
            <p:nvPr/>
          </p:nvSpPr>
          <p:spPr bwMode="auto">
            <a:xfrm>
              <a:off x="5939" y="154"/>
              <a:ext cx="44" cy="38"/>
            </a:xfrm>
            <a:custGeom>
              <a:avLst/>
              <a:gdLst>
                <a:gd name="T0" fmla="*/ 39 w 44"/>
                <a:gd name="T1" fmla="*/ 38 h 38"/>
                <a:gd name="T2" fmla="*/ 42 w 44"/>
                <a:gd name="T3" fmla="*/ 35 h 38"/>
                <a:gd name="T4" fmla="*/ 44 w 44"/>
                <a:gd name="T5" fmla="*/ 33 h 38"/>
                <a:gd name="T6" fmla="*/ 7 w 44"/>
                <a:gd name="T7" fmla="*/ 0 h 38"/>
                <a:gd name="T8" fmla="*/ 0 w 44"/>
                <a:gd name="T9" fmla="*/ 7 h 38"/>
                <a:gd name="T10" fmla="*/ 39 w 44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39" y="38"/>
                  </a:moveTo>
                  <a:lnTo>
                    <a:pt x="42" y="35"/>
                  </a:lnTo>
                  <a:lnTo>
                    <a:pt x="44" y="3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6" name="Freeform 1188"/>
            <p:cNvSpPr>
              <a:spLocks/>
            </p:cNvSpPr>
            <p:nvPr/>
          </p:nvSpPr>
          <p:spPr bwMode="auto">
            <a:xfrm>
              <a:off x="6084" y="276"/>
              <a:ext cx="44" cy="38"/>
            </a:xfrm>
            <a:custGeom>
              <a:avLst/>
              <a:gdLst>
                <a:gd name="T0" fmla="*/ 0 w 44"/>
                <a:gd name="T1" fmla="*/ 5 h 38"/>
                <a:gd name="T2" fmla="*/ 3 w 44"/>
                <a:gd name="T3" fmla="*/ 2 h 38"/>
                <a:gd name="T4" fmla="*/ 5 w 44"/>
                <a:gd name="T5" fmla="*/ 0 h 38"/>
                <a:gd name="T6" fmla="*/ 44 w 44"/>
                <a:gd name="T7" fmla="*/ 31 h 38"/>
                <a:gd name="T8" fmla="*/ 38 w 44"/>
                <a:gd name="T9" fmla="*/ 38 h 38"/>
                <a:gd name="T10" fmla="*/ 0 w 44"/>
                <a:gd name="T11" fmla="*/ 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8">
                  <a:moveTo>
                    <a:pt x="0" y="5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7" name="Freeform 1189"/>
            <p:cNvSpPr>
              <a:spLocks/>
            </p:cNvSpPr>
            <p:nvPr/>
          </p:nvSpPr>
          <p:spPr bwMode="auto">
            <a:xfrm>
              <a:off x="5953" y="285"/>
              <a:ext cx="39" cy="43"/>
            </a:xfrm>
            <a:custGeom>
              <a:avLst/>
              <a:gdLst>
                <a:gd name="T0" fmla="*/ 39 w 39"/>
                <a:gd name="T1" fmla="*/ 4 h 43"/>
                <a:gd name="T2" fmla="*/ 36 w 39"/>
                <a:gd name="T3" fmla="*/ 2 h 43"/>
                <a:gd name="T4" fmla="*/ 34 w 39"/>
                <a:gd name="T5" fmla="*/ 0 h 43"/>
                <a:gd name="T6" fmla="*/ 0 w 39"/>
                <a:gd name="T7" fmla="*/ 37 h 43"/>
                <a:gd name="T8" fmla="*/ 8 w 39"/>
                <a:gd name="T9" fmla="*/ 43 h 43"/>
                <a:gd name="T10" fmla="*/ 39 w 39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39" y="4"/>
                  </a:moveTo>
                  <a:lnTo>
                    <a:pt x="36" y="2"/>
                  </a:lnTo>
                  <a:lnTo>
                    <a:pt x="34" y="0"/>
                  </a:lnTo>
                  <a:lnTo>
                    <a:pt x="0" y="37"/>
                  </a:lnTo>
                  <a:lnTo>
                    <a:pt x="8" y="4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8" name="Freeform 1190"/>
            <p:cNvSpPr>
              <a:spLocks/>
            </p:cNvSpPr>
            <p:nvPr/>
          </p:nvSpPr>
          <p:spPr bwMode="auto">
            <a:xfrm>
              <a:off x="6075" y="140"/>
              <a:ext cx="39" cy="43"/>
            </a:xfrm>
            <a:custGeom>
              <a:avLst/>
              <a:gdLst>
                <a:gd name="T0" fmla="*/ 6 w 39"/>
                <a:gd name="T1" fmla="*/ 43 h 43"/>
                <a:gd name="T2" fmla="*/ 3 w 39"/>
                <a:gd name="T3" fmla="*/ 41 h 43"/>
                <a:gd name="T4" fmla="*/ 0 w 39"/>
                <a:gd name="T5" fmla="*/ 39 h 43"/>
                <a:gd name="T6" fmla="*/ 31 w 39"/>
                <a:gd name="T7" fmla="*/ 0 h 43"/>
                <a:gd name="T8" fmla="*/ 39 w 39"/>
                <a:gd name="T9" fmla="*/ 6 h 43"/>
                <a:gd name="T10" fmla="*/ 6 w 39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3">
                  <a:moveTo>
                    <a:pt x="6" y="43"/>
                  </a:moveTo>
                  <a:lnTo>
                    <a:pt x="3" y="41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9" y="6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99" name="Freeform 1191"/>
            <p:cNvSpPr>
              <a:spLocks/>
            </p:cNvSpPr>
            <p:nvPr/>
          </p:nvSpPr>
          <p:spPr bwMode="auto">
            <a:xfrm>
              <a:off x="5928" y="170"/>
              <a:ext cx="48" cy="32"/>
            </a:xfrm>
            <a:custGeom>
              <a:avLst/>
              <a:gdLst>
                <a:gd name="T0" fmla="*/ 44 w 48"/>
                <a:gd name="T1" fmla="*/ 32 h 32"/>
                <a:gd name="T2" fmla="*/ 46 w 48"/>
                <a:gd name="T3" fmla="*/ 29 h 32"/>
                <a:gd name="T4" fmla="*/ 48 w 48"/>
                <a:gd name="T5" fmla="*/ 26 h 32"/>
                <a:gd name="T6" fmla="*/ 5 w 48"/>
                <a:gd name="T7" fmla="*/ 0 h 32"/>
                <a:gd name="T8" fmla="*/ 0 w 48"/>
                <a:gd name="T9" fmla="*/ 9 h 32"/>
                <a:gd name="T10" fmla="*/ 44 w 48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2">
                  <a:moveTo>
                    <a:pt x="44" y="32"/>
                  </a:moveTo>
                  <a:lnTo>
                    <a:pt x="46" y="29"/>
                  </a:lnTo>
                  <a:lnTo>
                    <a:pt x="48" y="26"/>
                  </a:lnTo>
                  <a:lnTo>
                    <a:pt x="5" y="0"/>
                  </a:lnTo>
                  <a:lnTo>
                    <a:pt x="0" y="9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0" name="Freeform 1192"/>
            <p:cNvSpPr>
              <a:spLocks/>
            </p:cNvSpPr>
            <p:nvPr/>
          </p:nvSpPr>
          <p:spPr bwMode="auto">
            <a:xfrm>
              <a:off x="6092" y="265"/>
              <a:ext cx="47" cy="33"/>
            </a:xfrm>
            <a:custGeom>
              <a:avLst/>
              <a:gdLst>
                <a:gd name="T0" fmla="*/ 0 w 47"/>
                <a:gd name="T1" fmla="*/ 7 h 33"/>
                <a:gd name="T2" fmla="*/ 2 w 47"/>
                <a:gd name="T3" fmla="*/ 4 h 33"/>
                <a:gd name="T4" fmla="*/ 3 w 47"/>
                <a:gd name="T5" fmla="*/ 0 h 33"/>
                <a:gd name="T6" fmla="*/ 47 w 47"/>
                <a:gd name="T7" fmla="*/ 24 h 33"/>
                <a:gd name="T8" fmla="*/ 42 w 47"/>
                <a:gd name="T9" fmla="*/ 33 h 33"/>
                <a:gd name="T10" fmla="*/ 0 w 47"/>
                <a:gd name="T11" fmla="*/ 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3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47" y="24"/>
                  </a:lnTo>
                  <a:lnTo>
                    <a:pt x="42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1" name="Freeform 1193"/>
            <p:cNvSpPr>
              <a:spLocks/>
            </p:cNvSpPr>
            <p:nvPr/>
          </p:nvSpPr>
          <p:spPr bwMode="auto">
            <a:xfrm>
              <a:off x="5970" y="292"/>
              <a:ext cx="32" cy="47"/>
            </a:xfrm>
            <a:custGeom>
              <a:avLst/>
              <a:gdLst>
                <a:gd name="T0" fmla="*/ 32 w 32"/>
                <a:gd name="T1" fmla="*/ 4 h 47"/>
                <a:gd name="T2" fmla="*/ 29 w 32"/>
                <a:gd name="T3" fmla="*/ 2 h 47"/>
                <a:gd name="T4" fmla="*/ 26 w 32"/>
                <a:gd name="T5" fmla="*/ 0 h 47"/>
                <a:gd name="T6" fmla="*/ 0 w 32"/>
                <a:gd name="T7" fmla="*/ 43 h 47"/>
                <a:gd name="T8" fmla="*/ 8 w 32"/>
                <a:gd name="T9" fmla="*/ 47 h 47"/>
                <a:gd name="T10" fmla="*/ 32 w 32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7">
                  <a:moveTo>
                    <a:pt x="32" y="4"/>
                  </a:moveTo>
                  <a:lnTo>
                    <a:pt x="29" y="2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8" y="4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2" name="Freeform 1194"/>
            <p:cNvSpPr>
              <a:spLocks/>
            </p:cNvSpPr>
            <p:nvPr/>
          </p:nvSpPr>
          <p:spPr bwMode="auto">
            <a:xfrm>
              <a:off x="6065" y="128"/>
              <a:ext cx="32" cy="48"/>
            </a:xfrm>
            <a:custGeom>
              <a:avLst/>
              <a:gdLst>
                <a:gd name="T0" fmla="*/ 6 w 32"/>
                <a:gd name="T1" fmla="*/ 48 h 48"/>
                <a:gd name="T2" fmla="*/ 3 w 32"/>
                <a:gd name="T3" fmla="*/ 46 h 48"/>
                <a:gd name="T4" fmla="*/ 0 w 32"/>
                <a:gd name="T5" fmla="*/ 44 h 48"/>
                <a:gd name="T6" fmla="*/ 24 w 32"/>
                <a:gd name="T7" fmla="*/ 0 h 48"/>
                <a:gd name="T8" fmla="*/ 32 w 32"/>
                <a:gd name="T9" fmla="*/ 5 h 48"/>
                <a:gd name="T10" fmla="*/ 6 w 32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8">
                  <a:moveTo>
                    <a:pt x="6" y="48"/>
                  </a:moveTo>
                  <a:lnTo>
                    <a:pt x="3" y="46"/>
                  </a:lnTo>
                  <a:lnTo>
                    <a:pt x="0" y="44"/>
                  </a:lnTo>
                  <a:lnTo>
                    <a:pt x="24" y="0"/>
                  </a:lnTo>
                  <a:lnTo>
                    <a:pt x="32" y="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3" name="Freeform 1195"/>
            <p:cNvSpPr>
              <a:spLocks/>
            </p:cNvSpPr>
            <p:nvPr/>
          </p:nvSpPr>
          <p:spPr bwMode="auto">
            <a:xfrm>
              <a:off x="5920" y="189"/>
              <a:ext cx="50" cy="25"/>
            </a:xfrm>
            <a:custGeom>
              <a:avLst/>
              <a:gdLst>
                <a:gd name="T0" fmla="*/ 47 w 50"/>
                <a:gd name="T1" fmla="*/ 25 h 25"/>
                <a:gd name="T2" fmla="*/ 49 w 50"/>
                <a:gd name="T3" fmla="*/ 21 h 25"/>
                <a:gd name="T4" fmla="*/ 50 w 50"/>
                <a:gd name="T5" fmla="*/ 18 h 25"/>
                <a:gd name="T6" fmla="*/ 3 w 50"/>
                <a:gd name="T7" fmla="*/ 0 h 25"/>
                <a:gd name="T8" fmla="*/ 0 w 50"/>
                <a:gd name="T9" fmla="*/ 9 h 25"/>
                <a:gd name="T10" fmla="*/ 47 w 5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47" y="25"/>
                  </a:moveTo>
                  <a:lnTo>
                    <a:pt x="49" y="21"/>
                  </a:lnTo>
                  <a:lnTo>
                    <a:pt x="50" y="18"/>
                  </a:lnTo>
                  <a:lnTo>
                    <a:pt x="3" y="0"/>
                  </a:lnTo>
                  <a:lnTo>
                    <a:pt x="0" y="9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4" name="Freeform 1196"/>
            <p:cNvSpPr>
              <a:spLocks/>
            </p:cNvSpPr>
            <p:nvPr/>
          </p:nvSpPr>
          <p:spPr bwMode="auto">
            <a:xfrm>
              <a:off x="6097" y="254"/>
              <a:ext cx="50" cy="25"/>
            </a:xfrm>
            <a:custGeom>
              <a:avLst/>
              <a:gdLst>
                <a:gd name="T0" fmla="*/ 0 w 50"/>
                <a:gd name="T1" fmla="*/ 7 h 25"/>
                <a:gd name="T2" fmla="*/ 2 w 50"/>
                <a:gd name="T3" fmla="*/ 4 h 25"/>
                <a:gd name="T4" fmla="*/ 3 w 50"/>
                <a:gd name="T5" fmla="*/ 0 h 25"/>
                <a:gd name="T6" fmla="*/ 50 w 50"/>
                <a:gd name="T7" fmla="*/ 16 h 25"/>
                <a:gd name="T8" fmla="*/ 47 w 50"/>
                <a:gd name="T9" fmla="*/ 25 h 25"/>
                <a:gd name="T10" fmla="*/ 0 w 50"/>
                <a:gd name="T11" fmla="*/ 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25">
                  <a:moveTo>
                    <a:pt x="0" y="7"/>
                  </a:moveTo>
                  <a:lnTo>
                    <a:pt x="2" y="4"/>
                  </a:lnTo>
                  <a:lnTo>
                    <a:pt x="3" y="0"/>
                  </a:lnTo>
                  <a:lnTo>
                    <a:pt x="50" y="16"/>
                  </a:lnTo>
                  <a:lnTo>
                    <a:pt x="47" y="2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5" name="Freeform 1197"/>
            <p:cNvSpPr>
              <a:spLocks/>
            </p:cNvSpPr>
            <p:nvPr/>
          </p:nvSpPr>
          <p:spPr bwMode="auto">
            <a:xfrm>
              <a:off x="5988" y="298"/>
              <a:ext cx="25" cy="49"/>
            </a:xfrm>
            <a:custGeom>
              <a:avLst/>
              <a:gdLst>
                <a:gd name="T0" fmla="*/ 25 w 25"/>
                <a:gd name="T1" fmla="*/ 2 h 49"/>
                <a:gd name="T2" fmla="*/ 22 w 25"/>
                <a:gd name="T3" fmla="*/ 1 h 49"/>
                <a:gd name="T4" fmla="*/ 19 w 25"/>
                <a:gd name="T5" fmla="*/ 0 h 49"/>
                <a:gd name="T6" fmla="*/ 0 w 25"/>
                <a:gd name="T7" fmla="*/ 46 h 49"/>
                <a:gd name="T8" fmla="*/ 10 w 25"/>
                <a:gd name="T9" fmla="*/ 49 h 49"/>
                <a:gd name="T10" fmla="*/ 25 w 25"/>
                <a:gd name="T11" fmla="*/ 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49">
                  <a:moveTo>
                    <a:pt x="25" y="2"/>
                  </a:moveTo>
                  <a:lnTo>
                    <a:pt x="22" y="1"/>
                  </a:lnTo>
                  <a:lnTo>
                    <a:pt x="19" y="0"/>
                  </a:lnTo>
                  <a:lnTo>
                    <a:pt x="0" y="46"/>
                  </a:lnTo>
                  <a:lnTo>
                    <a:pt x="10" y="4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6" name="Freeform 1198"/>
            <p:cNvSpPr>
              <a:spLocks/>
            </p:cNvSpPr>
            <p:nvPr/>
          </p:nvSpPr>
          <p:spPr bwMode="auto">
            <a:xfrm>
              <a:off x="6054" y="120"/>
              <a:ext cx="25" cy="50"/>
            </a:xfrm>
            <a:custGeom>
              <a:avLst/>
              <a:gdLst>
                <a:gd name="T0" fmla="*/ 7 w 25"/>
                <a:gd name="T1" fmla="*/ 50 h 50"/>
                <a:gd name="T2" fmla="*/ 3 w 25"/>
                <a:gd name="T3" fmla="*/ 49 h 50"/>
                <a:gd name="T4" fmla="*/ 0 w 25"/>
                <a:gd name="T5" fmla="*/ 48 h 50"/>
                <a:gd name="T6" fmla="*/ 16 w 25"/>
                <a:gd name="T7" fmla="*/ 0 h 50"/>
                <a:gd name="T8" fmla="*/ 25 w 25"/>
                <a:gd name="T9" fmla="*/ 4 h 50"/>
                <a:gd name="T10" fmla="*/ 7 w 2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0">
                  <a:moveTo>
                    <a:pt x="7" y="50"/>
                  </a:moveTo>
                  <a:lnTo>
                    <a:pt x="3" y="49"/>
                  </a:lnTo>
                  <a:lnTo>
                    <a:pt x="0" y="48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7" name="Freeform 1199"/>
            <p:cNvSpPr>
              <a:spLocks/>
            </p:cNvSpPr>
            <p:nvPr/>
          </p:nvSpPr>
          <p:spPr bwMode="auto">
            <a:xfrm>
              <a:off x="5916" y="208"/>
              <a:ext cx="50" cy="17"/>
            </a:xfrm>
            <a:custGeom>
              <a:avLst/>
              <a:gdLst>
                <a:gd name="T0" fmla="*/ 49 w 50"/>
                <a:gd name="T1" fmla="*/ 17 h 17"/>
                <a:gd name="T2" fmla="*/ 49 w 50"/>
                <a:gd name="T3" fmla="*/ 14 h 17"/>
                <a:gd name="T4" fmla="*/ 50 w 50"/>
                <a:gd name="T5" fmla="*/ 10 h 17"/>
                <a:gd name="T6" fmla="*/ 1 w 50"/>
                <a:gd name="T7" fmla="*/ 0 h 17"/>
                <a:gd name="T8" fmla="*/ 0 w 50"/>
                <a:gd name="T9" fmla="*/ 10 h 17"/>
                <a:gd name="T10" fmla="*/ 49 w 50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lnTo>
                    <a:pt x="49" y="14"/>
                  </a:lnTo>
                  <a:lnTo>
                    <a:pt x="50" y="1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8" name="Freeform 1200"/>
            <p:cNvSpPr>
              <a:spLocks/>
            </p:cNvSpPr>
            <p:nvPr/>
          </p:nvSpPr>
          <p:spPr bwMode="auto">
            <a:xfrm>
              <a:off x="6101" y="242"/>
              <a:ext cx="51" cy="17"/>
            </a:xfrm>
            <a:custGeom>
              <a:avLst/>
              <a:gdLst>
                <a:gd name="T0" fmla="*/ 0 w 51"/>
                <a:gd name="T1" fmla="*/ 7 h 17"/>
                <a:gd name="T2" fmla="*/ 1 w 51"/>
                <a:gd name="T3" fmla="*/ 4 h 17"/>
                <a:gd name="T4" fmla="*/ 1 w 51"/>
                <a:gd name="T5" fmla="*/ 0 h 17"/>
                <a:gd name="T6" fmla="*/ 51 w 51"/>
                <a:gd name="T7" fmla="*/ 8 h 17"/>
                <a:gd name="T8" fmla="*/ 49 w 51"/>
                <a:gd name="T9" fmla="*/ 17 h 17"/>
                <a:gd name="T10" fmla="*/ 0 w 5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">
                  <a:moveTo>
                    <a:pt x="0" y="7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51" y="8"/>
                  </a:lnTo>
                  <a:lnTo>
                    <a:pt x="4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09" name="Freeform 1201"/>
            <p:cNvSpPr>
              <a:spLocks/>
            </p:cNvSpPr>
            <p:nvPr/>
          </p:nvSpPr>
          <p:spPr bwMode="auto">
            <a:xfrm>
              <a:off x="6008" y="301"/>
              <a:ext cx="17" cy="51"/>
            </a:xfrm>
            <a:custGeom>
              <a:avLst/>
              <a:gdLst>
                <a:gd name="T0" fmla="*/ 17 w 17"/>
                <a:gd name="T1" fmla="*/ 2 h 51"/>
                <a:gd name="T2" fmla="*/ 14 w 17"/>
                <a:gd name="T3" fmla="*/ 1 h 51"/>
                <a:gd name="T4" fmla="*/ 10 w 17"/>
                <a:gd name="T5" fmla="*/ 0 h 51"/>
                <a:gd name="T6" fmla="*/ 0 w 17"/>
                <a:gd name="T7" fmla="*/ 49 h 51"/>
                <a:gd name="T8" fmla="*/ 10 w 17"/>
                <a:gd name="T9" fmla="*/ 51 h 51"/>
                <a:gd name="T10" fmla="*/ 17 w 17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1">
                  <a:moveTo>
                    <a:pt x="17" y="2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0" y="49"/>
                  </a:lnTo>
                  <a:lnTo>
                    <a:pt x="10" y="51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10" name="Freeform 1202"/>
            <p:cNvSpPr>
              <a:spLocks/>
            </p:cNvSpPr>
            <p:nvPr/>
          </p:nvSpPr>
          <p:spPr bwMode="auto">
            <a:xfrm>
              <a:off x="6042" y="116"/>
              <a:ext cx="17" cy="50"/>
            </a:xfrm>
            <a:custGeom>
              <a:avLst/>
              <a:gdLst>
                <a:gd name="T0" fmla="*/ 7 w 17"/>
                <a:gd name="T1" fmla="*/ 50 h 50"/>
                <a:gd name="T2" fmla="*/ 4 w 17"/>
                <a:gd name="T3" fmla="*/ 50 h 50"/>
                <a:gd name="T4" fmla="*/ 0 w 17"/>
                <a:gd name="T5" fmla="*/ 49 h 50"/>
                <a:gd name="T6" fmla="*/ 7 w 17"/>
                <a:gd name="T7" fmla="*/ 0 h 50"/>
                <a:gd name="T8" fmla="*/ 17 w 17"/>
                <a:gd name="T9" fmla="*/ 2 h 50"/>
                <a:gd name="T10" fmla="*/ 7 w 17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0">
                  <a:moveTo>
                    <a:pt x="7" y="50"/>
                  </a:moveTo>
                  <a:lnTo>
                    <a:pt x="4" y="50"/>
                  </a:lnTo>
                  <a:lnTo>
                    <a:pt x="0" y="49"/>
                  </a:lnTo>
                  <a:lnTo>
                    <a:pt x="7" y="0"/>
                  </a:lnTo>
                  <a:lnTo>
                    <a:pt x="17" y="2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371" name="Rectangle 1204"/>
          <p:cNvSpPr>
            <a:spLocks noChangeArrowheads="1"/>
          </p:cNvSpPr>
          <p:nvPr/>
        </p:nvSpPr>
        <p:spPr bwMode="auto">
          <a:xfrm>
            <a:off x="188913" y="59916"/>
            <a:ext cx="87979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464241"/>
                </a:solidFill>
              </a:rPr>
              <a:t>WRAP-UP ITSF 2017: </a:t>
            </a:r>
            <a:r>
              <a:rPr lang="en-US" sz="1600" dirty="0"/>
              <a:t>'The reality for Time and Phase synchronization within the Mobile Network Operator to address the LTE-A'</a:t>
            </a:r>
            <a:r>
              <a:rPr lang="en-GB" sz="1600" b="1" dirty="0">
                <a:solidFill>
                  <a:srgbClr val="464241"/>
                </a:solidFill>
              </a:rPr>
              <a:t> </a:t>
            </a: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215776" y="604839"/>
            <a:ext cx="9504487" cy="69850"/>
          </a:xfrm>
          <a:prstGeom prst="rect">
            <a:avLst/>
          </a:prstGeom>
          <a:gradFill rotWithShape="1">
            <a:gsLst>
              <a:gs pos="0">
                <a:srgbClr val="CE0067"/>
              </a:gs>
              <a:gs pos="100000">
                <a:srgbClr val="F14F1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Rectangle 1171"/>
          <p:cNvSpPr>
            <a:spLocks noChangeArrowheads="1"/>
          </p:cNvSpPr>
          <p:nvPr/>
        </p:nvSpPr>
        <p:spPr bwMode="auto">
          <a:xfrm>
            <a:off x="208981" y="740941"/>
            <a:ext cx="9637838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600" b="1" dirty="0">
                <a:solidFill>
                  <a:srgbClr val="000000"/>
                </a:solidFill>
                <a:latin typeface="+mn-lt"/>
              </a:rPr>
              <a:t>STATEMENTS issued in 2017 to overcome the asymmetries found within the Network </a:t>
            </a:r>
          </a:p>
        </p:txBody>
      </p:sp>
      <p:sp>
        <p:nvSpPr>
          <p:cNvPr id="66" name="Rectangle 1171"/>
          <p:cNvSpPr>
            <a:spLocks noChangeArrowheads="1"/>
          </p:cNvSpPr>
          <p:nvPr/>
        </p:nvSpPr>
        <p:spPr bwMode="auto">
          <a:xfrm>
            <a:off x="274841" y="1478624"/>
            <a:ext cx="3904678" cy="7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3108" y="1661108"/>
            <a:ext cx="94352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Re-engineer  the DWDM non-coherent to coherent network, or embrace the DWDM within the sync chain.</a:t>
            </a:r>
          </a:p>
          <a:p>
            <a:pPr marL="1190625" lvl="1" indent="-4572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new optical segments are design to be coherent</a:t>
            </a:r>
          </a:p>
          <a:p>
            <a:pPr marL="1190625" lvl="1" indent="-4572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DWDM Sync functionalities are being evaluated, but without any decisions yet.</a:t>
            </a:r>
          </a:p>
          <a:p>
            <a:pPr marL="627063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Use asymmetry correction in the IP transport network </a:t>
            </a:r>
          </a:p>
          <a:p>
            <a:pPr marL="985838" lvl="1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Asymmetry correction features have been successfully validated, however it  requires field measurement in every hop, does not scale!</a:t>
            </a:r>
          </a:p>
          <a:p>
            <a:pPr marL="627063" lvl="2" indent="-342900">
              <a:buFont typeface="Wingdings" panose="05000000000000000000" pitchFamily="2" charset="2"/>
              <a:buChar char="Ø"/>
            </a:pPr>
            <a:r>
              <a:rPr lang="en-GB" sz="2000" dirty="0"/>
              <a:t>Deploy G.8275.2 T-BC-A</a:t>
            </a:r>
          </a:p>
          <a:p>
            <a:pPr marL="985838" lvl="2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No actions have been done</a:t>
            </a:r>
          </a:p>
          <a:p>
            <a:pPr marL="627063" lvl="2" indent="-34290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51008E-00AC-4E98-9B9A-3B3EE6A78B41}"/>
              </a:ext>
            </a:extLst>
          </p:cNvPr>
          <p:cNvSpPr txBox="1"/>
          <p:nvPr/>
        </p:nvSpPr>
        <p:spPr>
          <a:xfrm>
            <a:off x="157994" y="5129774"/>
            <a:ext cx="993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4"/>
                </a:solidFill>
              </a:rPr>
              <a:t>Please notice that phase synchronization has not been yet required, this might be valid till the 5G rollout. </a:t>
            </a:r>
          </a:p>
        </p:txBody>
      </p:sp>
    </p:spTree>
    <p:extLst>
      <p:ext uri="{BB962C8B-B14F-4D97-AF65-F5344CB8AC3E}">
        <p14:creationId xmlns:p14="http://schemas.microsoft.com/office/powerpoint/2010/main" val="180104473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5.73570594970089950000E+000&quot;&gt;&lt;m_msothmcolidx val=&quot;0&quot;/&gt;&lt;m_rgb r=&quot;F4&quot; g=&quot;FA&quot; b=&quot;1D&quot;/&gt;&lt;m_nBrightness val=&quot;0&quot;/&gt;&lt;/elem&gt;&lt;elem m_fUsage=&quot;2.41284234198731260000E+000&quot;&gt;&lt;m_msothmcolidx val=&quot;0&quot;/&gt;&lt;m_rgb r=&quot;F2&quot; g=&quot;2F&quot; b=&quot;0D&quot;/&gt;&lt;m_nBrightness val=&quot;0&quot;/&gt;&lt;/elem&gt;&lt;elem m_fUsage=&quot;7.57261816996665840000E-001&quot;&gt;&lt;m_msothmcolidx val=&quot;0&quot;/&gt;&lt;m_rgb r=&quot;FC&quot; g=&quot;10&quot; b=&quot;16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xo_85Bo0Oqzfxk7rLL4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43033</TotalTime>
  <Words>1829</Words>
  <Application>Microsoft Office PowerPoint</Application>
  <PresentationFormat>Custom</PresentationFormat>
  <Paragraphs>185</Paragraphs>
  <Slides>21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Azo Sans</vt:lpstr>
      <vt:lpstr>Azo Sans Black</vt:lpstr>
      <vt:lpstr>Azo Sans Wos</vt:lpstr>
      <vt:lpstr>Azo Sans Woso</vt:lpstr>
      <vt:lpstr>Wingdings</vt:lpstr>
      <vt:lpstr>2_Default Design</vt:lpstr>
      <vt:lpstr>1_Default Design</vt:lpstr>
      <vt:lpstr>5_Default Design</vt:lpstr>
      <vt:lpstr>7_Default Design</vt:lpstr>
      <vt:lpstr>6_Default Design</vt:lpstr>
      <vt:lpstr>8_Default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Marco Carvalho</Manager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pamartins</dc:creator>
  <cp:lastModifiedBy>Pedro Antão Martins</cp:lastModifiedBy>
  <cp:revision>1328</cp:revision>
  <cp:lastPrinted>2014-07-29T13:17:41Z</cp:lastPrinted>
  <dcterms:created xsi:type="dcterms:W3CDTF">2014-05-05T10:22:06Z</dcterms:created>
  <dcterms:modified xsi:type="dcterms:W3CDTF">2018-11-05T09:54:29Z</dcterms:modified>
  <cp:version>1</cp:version>
</cp:coreProperties>
</file>